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56" r:id="rId2"/>
    <p:sldId id="535" r:id="rId3"/>
    <p:sldId id="536" r:id="rId4"/>
    <p:sldId id="537" r:id="rId5"/>
    <p:sldId id="538" r:id="rId6"/>
    <p:sldId id="539" r:id="rId7"/>
    <p:sldId id="585" r:id="rId8"/>
    <p:sldId id="540" r:id="rId9"/>
    <p:sldId id="541" r:id="rId10"/>
    <p:sldId id="542" r:id="rId11"/>
    <p:sldId id="543" r:id="rId12"/>
    <p:sldId id="544" r:id="rId13"/>
    <p:sldId id="586" r:id="rId14"/>
    <p:sldId id="546" r:id="rId15"/>
    <p:sldId id="548" r:id="rId16"/>
    <p:sldId id="547" r:id="rId17"/>
    <p:sldId id="587" r:id="rId18"/>
    <p:sldId id="521" r:id="rId19"/>
    <p:sldId id="554" r:id="rId20"/>
    <p:sldId id="555" r:id="rId21"/>
    <p:sldId id="556" r:id="rId22"/>
    <p:sldId id="557" r:id="rId23"/>
    <p:sldId id="558" r:id="rId24"/>
    <p:sldId id="559" r:id="rId25"/>
    <p:sldId id="560" r:id="rId26"/>
    <p:sldId id="506" r:id="rId27"/>
    <p:sldId id="588" r:id="rId28"/>
    <p:sldId id="421" r:id="rId29"/>
    <p:sldId id="609" r:id="rId30"/>
    <p:sldId id="511" r:id="rId31"/>
    <p:sldId id="528" r:id="rId32"/>
    <p:sldId id="512" r:id="rId33"/>
    <p:sldId id="589" r:id="rId34"/>
    <p:sldId id="561" r:id="rId35"/>
    <p:sldId id="565" r:id="rId36"/>
    <p:sldId id="566" r:id="rId37"/>
    <p:sldId id="493" r:id="rId38"/>
    <p:sldId id="590" r:id="rId39"/>
    <p:sldId id="601" r:id="rId40"/>
    <p:sldId id="602" r:id="rId41"/>
    <p:sldId id="603" r:id="rId42"/>
    <p:sldId id="604" r:id="rId43"/>
    <p:sldId id="605" r:id="rId44"/>
    <p:sldId id="606" r:id="rId45"/>
    <p:sldId id="567" r:id="rId46"/>
    <p:sldId id="451" r:id="rId47"/>
    <p:sldId id="569" r:id="rId48"/>
    <p:sldId id="591" r:id="rId49"/>
    <p:sldId id="593" r:id="rId50"/>
    <p:sldId id="419" r:id="rId51"/>
    <p:sldId id="598" r:id="rId52"/>
    <p:sldId id="599" r:id="rId53"/>
    <p:sldId id="600" r:id="rId54"/>
    <p:sldId id="414" r:id="rId55"/>
    <p:sldId id="505" r:id="rId56"/>
    <p:sldId id="597" r:id="rId57"/>
    <p:sldId id="575" r:id="rId58"/>
    <p:sldId id="577" r:id="rId59"/>
    <p:sldId id="494" r:id="rId60"/>
    <p:sldId id="516" r:id="rId61"/>
    <p:sldId id="533" r:id="rId62"/>
    <p:sldId id="532" r:id="rId63"/>
    <p:sldId id="517" r:id="rId64"/>
    <p:sldId id="531" r:id="rId65"/>
    <p:sldId id="594" r:id="rId66"/>
    <p:sldId id="507" r:id="rId67"/>
    <p:sldId id="519" r:id="rId68"/>
    <p:sldId id="578" r:id="rId69"/>
    <p:sldId id="579" r:id="rId70"/>
    <p:sldId id="595" r:id="rId71"/>
    <p:sldId id="423" r:id="rId72"/>
    <p:sldId id="442" r:id="rId73"/>
    <p:sldId id="443" r:id="rId74"/>
    <p:sldId id="530" r:id="rId75"/>
    <p:sldId id="596" r:id="rId76"/>
    <p:sldId id="582" r:id="rId77"/>
    <p:sldId id="583" r:id="rId78"/>
    <p:sldId id="584" r:id="rId79"/>
    <p:sldId id="607" r:id="rId80"/>
    <p:sldId id="608" r:id="rId81"/>
    <p:sldId id="444" r:id="rId82"/>
    <p:sldId id="332" r:id="rId83"/>
    <p:sldId id="344" r:id="rId84"/>
  </p:sldIdLst>
  <p:sldSz cx="9144000" cy="6858000" type="screen4x3"/>
  <p:notesSz cx="6797675" cy="9926638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74A18E"/>
    <a:srgbClr val="5998C8"/>
    <a:srgbClr val="999999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1" autoAdjust="0"/>
    <p:restoredTop sz="94627" autoAdjust="0"/>
  </p:normalViewPr>
  <p:slideViewPr>
    <p:cSldViewPr snapToGrid="0"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085A3-931A-2D4C-B127-8B9F8DAE1922}" type="datetimeFigureOut">
              <a:rPr lang="en-AU"/>
              <a:pPr/>
              <a:t>26/07/2016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55A93-762C-3545-BE9F-EFF017A58022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722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AU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AU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F3DA9D-2363-437A-8EB3-B84D789E6542}" type="slidenum">
              <a:rPr lang="en-AU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34115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3DA9D-2363-437A-8EB3-B84D789E6542}" type="slidenum">
              <a:rPr lang="en-AU"/>
              <a:pPr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6686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 noChangeArrowheads="1"/>
          </p:cNvSpPr>
          <p:nvPr/>
        </p:nvSpPr>
        <p:spPr bwMode="auto">
          <a:xfrm>
            <a:off x="3848774" y="9426226"/>
            <a:ext cx="2947382" cy="49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286" tIns="31643" rIns="63286" bIns="31643" anchor="b">
            <a:prstTxWarp prst="textNoShape">
              <a:avLst/>
            </a:prstTxWarp>
          </a:bodyPr>
          <a:lstStyle/>
          <a:p>
            <a:pPr algn="r" defTabSz="634091"/>
            <a:fld id="{92C3CAC4-7621-7748-862D-6CED365432D1}" type="slidenum">
              <a:rPr lang="en-AU" b="0">
                <a:solidFill>
                  <a:schemeClr val="tx1"/>
                </a:solidFill>
                <a:latin typeface="Arial" charset="0"/>
              </a:rPr>
              <a:pPr algn="r" defTabSz="634091"/>
              <a:t>67</a:t>
            </a:fld>
            <a:endParaRPr lang="en-A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AU"/>
              <a:t>Stage 1</a:t>
            </a:r>
          </a:p>
          <a:p>
            <a:pPr eaLnBrk="1" hangingPunct="1"/>
            <a:r>
              <a:rPr lang="en-AU"/>
              <a:t>500 kW PV and Short term energy storage:</a:t>
            </a:r>
          </a:p>
          <a:p>
            <a:pPr eaLnBrk="1" hangingPunct="1">
              <a:buFontTx/>
              <a:buChar char="•"/>
            </a:pPr>
            <a:r>
              <a:rPr lang="en-AU"/>
              <a:t>STES will support network during loss of a engine</a:t>
            </a:r>
          </a:p>
          <a:p>
            <a:pPr eaLnBrk="1" hangingPunct="1">
              <a:buFontTx/>
              <a:buChar char="•"/>
            </a:pPr>
            <a:r>
              <a:rPr lang="en-AU"/>
              <a:t>Support network during a fluctuation in solar energy generation</a:t>
            </a:r>
          </a:p>
          <a:p>
            <a:pPr eaLnBrk="1" hangingPunct="1">
              <a:buFontTx/>
              <a:buChar char="•"/>
            </a:pPr>
            <a:r>
              <a:rPr lang="en-AU"/>
              <a:t>Park spinning reserve yielding a 24hr/dy fuel saving</a:t>
            </a:r>
          </a:p>
          <a:p>
            <a:pPr eaLnBrk="1" hangingPunct="1"/>
            <a:endParaRPr lang="en-AU"/>
          </a:p>
          <a:p>
            <a:pPr eaLnBrk="1" hangingPunct="1"/>
            <a:r>
              <a:rPr lang="en-AU"/>
              <a:t>Stage 2</a:t>
            </a:r>
          </a:p>
          <a:p>
            <a:pPr eaLnBrk="1" hangingPunct="1"/>
            <a:r>
              <a:rPr lang="en-AU"/>
              <a:t>Addition of 1 MW of PV and a long term Energy Storage Unit:</a:t>
            </a:r>
          </a:p>
          <a:p>
            <a:pPr eaLnBrk="1" hangingPunct="1">
              <a:buFontTx/>
              <a:buChar char="•"/>
            </a:pPr>
            <a:r>
              <a:rPr lang="en-AU"/>
              <a:t>Storage of solar energy for consumption at night time</a:t>
            </a:r>
          </a:p>
          <a:p>
            <a:pPr eaLnBrk="1" hangingPunct="1">
              <a:buFontTx/>
              <a:buChar char="•"/>
            </a:pPr>
            <a:r>
              <a:rPr lang="en-AU"/>
              <a:t>Support entire network in the event of a generation fault</a:t>
            </a:r>
          </a:p>
        </p:txBody>
      </p:sp>
    </p:spTree>
    <p:extLst>
      <p:ext uri="{BB962C8B-B14F-4D97-AF65-F5344CB8AC3E}">
        <p14:creationId xmlns:p14="http://schemas.microsoft.com/office/powerpoint/2010/main" val="2409966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48774" y="9426226"/>
            <a:ext cx="2947382" cy="49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286" tIns="31643" rIns="63286" bIns="31643" anchor="b">
            <a:prstTxWarp prst="textNoShape">
              <a:avLst/>
            </a:prstTxWarp>
          </a:bodyPr>
          <a:lstStyle/>
          <a:p>
            <a:pPr algn="r" defTabSz="634091"/>
            <a:fld id="{00D88BD4-CC14-1E40-A3BB-448BE12F6EC6}" type="slidenum">
              <a:rPr lang="en-AU" b="0">
                <a:solidFill>
                  <a:schemeClr val="tx1"/>
                </a:solidFill>
                <a:latin typeface="Arial" charset="0"/>
              </a:rPr>
              <a:pPr algn="r" defTabSz="634091"/>
              <a:t>69</a:t>
            </a:fld>
            <a:endParaRPr lang="en-AU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AU"/>
              <a:t>Stage 1</a:t>
            </a:r>
          </a:p>
          <a:p>
            <a:pPr eaLnBrk="1" hangingPunct="1"/>
            <a:r>
              <a:rPr lang="en-AU"/>
              <a:t>500 kW PV and Short term energy storage:</a:t>
            </a:r>
          </a:p>
          <a:p>
            <a:pPr eaLnBrk="1" hangingPunct="1">
              <a:buFontTx/>
              <a:buChar char="•"/>
            </a:pPr>
            <a:r>
              <a:rPr lang="en-AU"/>
              <a:t>STES will support network during loss of a engine</a:t>
            </a:r>
          </a:p>
          <a:p>
            <a:pPr eaLnBrk="1" hangingPunct="1">
              <a:buFontTx/>
              <a:buChar char="•"/>
            </a:pPr>
            <a:r>
              <a:rPr lang="en-AU"/>
              <a:t>Support network during a fluctuation in solar energy generation</a:t>
            </a:r>
          </a:p>
          <a:p>
            <a:pPr eaLnBrk="1" hangingPunct="1">
              <a:buFontTx/>
              <a:buChar char="•"/>
            </a:pPr>
            <a:r>
              <a:rPr lang="en-AU"/>
              <a:t>Park spinning reserve yielding a 24hr/dy fuel saving</a:t>
            </a:r>
          </a:p>
          <a:p>
            <a:pPr eaLnBrk="1" hangingPunct="1"/>
            <a:endParaRPr lang="en-AU"/>
          </a:p>
          <a:p>
            <a:pPr eaLnBrk="1" hangingPunct="1"/>
            <a:r>
              <a:rPr lang="en-AU"/>
              <a:t>Stage 2</a:t>
            </a:r>
          </a:p>
          <a:p>
            <a:pPr eaLnBrk="1" hangingPunct="1"/>
            <a:r>
              <a:rPr lang="en-AU"/>
              <a:t>Addition of 1 MW of PV and a long term Energy Storage Unit:</a:t>
            </a:r>
          </a:p>
          <a:p>
            <a:pPr eaLnBrk="1" hangingPunct="1">
              <a:buFontTx/>
              <a:buChar char="•"/>
            </a:pPr>
            <a:r>
              <a:rPr lang="en-AU"/>
              <a:t>Storage of solar energy for consumption at night time</a:t>
            </a:r>
          </a:p>
          <a:p>
            <a:pPr eaLnBrk="1" hangingPunct="1">
              <a:buFontTx/>
              <a:buChar char="•"/>
            </a:pPr>
            <a:r>
              <a:rPr lang="en-AU"/>
              <a:t>Support entire network in the event of a generation fault</a:t>
            </a:r>
          </a:p>
        </p:txBody>
      </p:sp>
    </p:spTree>
    <p:extLst>
      <p:ext uri="{BB962C8B-B14F-4D97-AF65-F5344CB8AC3E}">
        <p14:creationId xmlns:p14="http://schemas.microsoft.com/office/powerpoint/2010/main" val="1607174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549CDB-641C-F649-9201-2BF59AB64144}" type="slidenum">
              <a:rPr lang="en-AU"/>
              <a:pPr/>
              <a:t>4</a:t>
            </a:fld>
            <a:endParaRPr lang="en-AU"/>
          </a:p>
        </p:txBody>
      </p:sp>
      <p:sp>
        <p:nvSpPr>
          <p:cNvPr id="7352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352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06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06EA45-E3CC-4249-8AD0-EF713CB671AB}" type="slidenum">
              <a:rPr lang="en-AU"/>
              <a:pPr/>
              <a:t>5</a:t>
            </a:fld>
            <a:endParaRPr lang="en-AU"/>
          </a:p>
        </p:txBody>
      </p:sp>
      <p:sp>
        <p:nvSpPr>
          <p:cNvPr id="911362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64" y="4714653"/>
            <a:ext cx="5438748" cy="446675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8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3732B8-2675-5049-BBFB-38CB9F9B9012}" type="slidenum">
              <a:rPr lang="en-AU"/>
              <a:pPr/>
              <a:t>6</a:t>
            </a:fld>
            <a:endParaRPr lang="en-AU"/>
          </a:p>
        </p:txBody>
      </p:sp>
      <p:sp>
        <p:nvSpPr>
          <p:cNvPr id="907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64" y="4714653"/>
            <a:ext cx="5438748" cy="446675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94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D10E3A-3B69-0B45-A7F8-F47CDBAD8777}" type="slidenum">
              <a:rPr lang="en-AU"/>
              <a:pPr/>
              <a:t>9</a:t>
            </a:fld>
            <a:endParaRPr lang="en-AU"/>
          </a:p>
        </p:txBody>
      </p:sp>
      <p:sp>
        <p:nvSpPr>
          <p:cNvPr id="1098754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3" tIns="45705" rIns="91413" bIns="45705" anchor="b">
            <a:prstTxWarp prst="textNoShape">
              <a:avLst/>
            </a:prstTxWarp>
          </a:bodyPr>
          <a:lstStyle/>
          <a:p>
            <a:pPr algn="r"/>
            <a:fld id="{85920466-001A-7C43-960B-78C456E084C5}" type="slidenum">
              <a:rPr lang="en-AU" sz="1200"/>
              <a:pPr algn="r"/>
              <a:t>9</a:t>
            </a:fld>
            <a:endParaRPr lang="en-AU" sz="1200"/>
          </a:p>
        </p:txBody>
      </p:sp>
      <p:sp>
        <p:nvSpPr>
          <p:cNvPr id="1098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0987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13" tIns="45705" rIns="91413" bIns="4570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84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FEB793-FAD0-1F40-92DB-9229B58C4EC9}" type="slidenum">
              <a:rPr lang="en-AU"/>
              <a:pPr/>
              <a:t>10</a:t>
            </a:fld>
            <a:endParaRPr lang="en-AU"/>
          </a:p>
        </p:txBody>
      </p:sp>
      <p:sp>
        <p:nvSpPr>
          <p:cNvPr id="1131522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3" tIns="45705" rIns="91413" bIns="45705" anchor="b">
            <a:prstTxWarp prst="textNoShape">
              <a:avLst/>
            </a:prstTxWarp>
          </a:bodyPr>
          <a:lstStyle/>
          <a:p>
            <a:pPr algn="r"/>
            <a:fld id="{778278C9-2CE9-B84B-A7BD-1F08A55EB412}" type="slidenum">
              <a:rPr lang="en-AU" sz="1200"/>
              <a:pPr algn="r"/>
              <a:t>10</a:t>
            </a:fld>
            <a:endParaRPr lang="en-AU" sz="1200"/>
          </a:p>
        </p:txBody>
      </p:sp>
      <p:sp>
        <p:nvSpPr>
          <p:cNvPr id="1131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1315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13" tIns="45705" rIns="91413" bIns="45705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95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F6E0A0-B3E5-B54B-9E35-53685CE5D9A0}" type="slidenum">
              <a:rPr lang="en-AU"/>
              <a:pPr/>
              <a:t>14</a:t>
            </a:fld>
            <a:endParaRPr lang="en-AU"/>
          </a:p>
        </p:txBody>
      </p:sp>
      <p:sp>
        <p:nvSpPr>
          <p:cNvPr id="723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64" y="4714653"/>
            <a:ext cx="5438748" cy="446675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70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CF0734-77DC-A143-9346-71A6A95EB1E2}" type="slidenum">
              <a:rPr lang="en-AU"/>
              <a:pPr/>
              <a:t>15</a:t>
            </a:fld>
            <a:endParaRPr lang="en-AU"/>
          </a:p>
        </p:txBody>
      </p:sp>
      <p:sp>
        <p:nvSpPr>
          <p:cNvPr id="76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6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31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073049-CD9F-FA44-B1E0-D3740DB263D0}" type="slidenum">
              <a:rPr lang="en-AU"/>
              <a:pPr/>
              <a:t>66</a:t>
            </a:fld>
            <a:endParaRPr lang="en-AU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7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PowerPointTemplateImage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55077" y="0"/>
            <a:ext cx="8088923" cy="5313077"/>
          </a:xfrm>
          <a:prstGeom prst="rect">
            <a:avLst/>
          </a:prstGeom>
        </p:spPr>
      </p:pic>
      <p:grpSp>
        <p:nvGrpSpPr>
          <p:cNvPr id="3138" name="Group 66"/>
          <p:cNvGrpSpPr>
            <a:grpSpLocks/>
          </p:cNvGrpSpPr>
          <p:nvPr/>
        </p:nvGrpSpPr>
        <p:grpSpPr bwMode="auto">
          <a:xfrm>
            <a:off x="-6350" y="-12700"/>
            <a:ext cx="9150350" cy="6883400"/>
            <a:chOff x="-4" y="-8"/>
            <a:chExt cx="5764" cy="4336"/>
          </a:xfrm>
        </p:grpSpPr>
        <p:grpSp>
          <p:nvGrpSpPr>
            <p:cNvPr id="3105" name="Group 33"/>
            <p:cNvGrpSpPr>
              <a:grpSpLocks/>
            </p:cNvGrpSpPr>
            <p:nvPr userDrawn="1"/>
          </p:nvGrpSpPr>
          <p:grpSpPr bwMode="auto">
            <a:xfrm>
              <a:off x="-4" y="0"/>
              <a:ext cx="855" cy="2387"/>
              <a:chOff x="0" y="0"/>
              <a:chExt cx="855" cy="2387"/>
            </a:xfrm>
          </p:grpSpPr>
          <p:sp>
            <p:nvSpPr>
              <p:cNvPr id="3106" name="AutoShape 34"/>
              <p:cNvSpPr>
                <a:spLocks noChangeArrowheads="1"/>
              </p:cNvSpPr>
              <p:nvPr userDrawn="1"/>
            </p:nvSpPr>
            <p:spPr bwMode="auto">
              <a:xfrm>
                <a:off x="16" y="0"/>
                <a:ext cx="839" cy="2387"/>
              </a:xfrm>
              <a:prstGeom prst="parallelogram">
                <a:avLst>
                  <a:gd name="adj" fmla="val 25028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  <p:sp>
            <p:nvSpPr>
              <p:cNvPr id="3107" name="Rectangle 35"/>
              <p:cNvSpPr>
                <a:spLocks noChangeArrowheads="1"/>
              </p:cNvSpPr>
              <p:nvPr userDrawn="1"/>
            </p:nvSpPr>
            <p:spPr bwMode="auto">
              <a:xfrm>
                <a:off x="0" y="0"/>
                <a:ext cx="385" cy="238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AU"/>
              </a:p>
            </p:txBody>
          </p:sp>
        </p:grpSp>
        <p:sp>
          <p:nvSpPr>
            <p:cNvPr id="3118" name="Line 46"/>
            <p:cNvSpPr>
              <a:spLocks noChangeShapeType="1"/>
            </p:cNvSpPr>
            <p:nvPr userDrawn="1"/>
          </p:nvSpPr>
          <p:spPr bwMode="auto">
            <a:xfrm>
              <a:off x="540" y="3409"/>
              <a:ext cx="522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/>
            </a:p>
          </p:txBody>
        </p:sp>
        <p:pic>
          <p:nvPicPr>
            <p:cNvPr id="3124" name="Picture 52" descr="20070618_csiro7024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48" y="3674"/>
              <a:ext cx="420" cy="504"/>
            </a:xfrm>
            <a:prstGeom prst="rect">
              <a:avLst/>
            </a:prstGeom>
            <a:noFill/>
          </p:spPr>
        </p:pic>
        <p:pic>
          <p:nvPicPr>
            <p:cNvPr id="3128" name="Picture 56" descr="title_slide_nolineslr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 t="8672" r="139"/>
            <a:stretch>
              <a:fillRect/>
            </a:stretch>
          </p:blipFill>
          <p:spPr bwMode="auto">
            <a:xfrm>
              <a:off x="-3" y="2386"/>
              <a:ext cx="5763" cy="1011"/>
            </a:xfrm>
            <a:prstGeom prst="rect">
              <a:avLst/>
            </a:prstGeom>
            <a:noFill/>
          </p:spPr>
        </p:pic>
        <p:sp>
          <p:nvSpPr>
            <p:cNvPr id="3131" name="Line 59"/>
            <p:cNvSpPr>
              <a:spLocks noChangeShapeType="1"/>
            </p:cNvSpPr>
            <p:nvPr userDrawn="1"/>
          </p:nvSpPr>
          <p:spPr bwMode="auto">
            <a:xfrm>
              <a:off x="0" y="3237"/>
              <a:ext cx="564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/>
            </a:p>
          </p:txBody>
        </p:sp>
        <p:grpSp>
          <p:nvGrpSpPr>
            <p:cNvPr id="3109" name="Group 37"/>
            <p:cNvGrpSpPr>
              <a:grpSpLocks/>
            </p:cNvGrpSpPr>
            <p:nvPr userDrawn="1"/>
          </p:nvGrpSpPr>
          <p:grpSpPr bwMode="auto">
            <a:xfrm>
              <a:off x="409" y="-8"/>
              <a:ext cx="259" cy="4336"/>
              <a:chOff x="409" y="-1"/>
              <a:chExt cx="259" cy="4331"/>
            </a:xfrm>
          </p:grpSpPr>
          <p:sp>
            <p:nvSpPr>
              <p:cNvPr id="3110" name="Line 38"/>
              <p:cNvSpPr>
                <a:spLocks noChangeShapeType="1"/>
              </p:cNvSpPr>
              <p:nvPr userDrawn="1"/>
            </p:nvSpPr>
            <p:spPr bwMode="auto">
              <a:xfrm rot="286749" flipH="1">
                <a:off x="651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111" name="Line 39"/>
              <p:cNvSpPr>
                <a:spLocks noChangeShapeType="1"/>
              </p:cNvSpPr>
              <p:nvPr userDrawn="1"/>
            </p:nvSpPr>
            <p:spPr bwMode="auto">
              <a:xfrm rot="286749" flipH="1">
                <a:off x="56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112" name="Line 40"/>
              <p:cNvSpPr>
                <a:spLocks noChangeShapeType="1"/>
              </p:cNvSpPr>
              <p:nvPr userDrawn="1"/>
            </p:nvSpPr>
            <p:spPr bwMode="auto">
              <a:xfrm rot="286749" flipH="1">
                <a:off x="60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113" name="Line 41"/>
              <p:cNvSpPr>
                <a:spLocks noChangeShapeType="1"/>
              </p:cNvSpPr>
              <p:nvPr userDrawn="1"/>
            </p:nvSpPr>
            <p:spPr bwMode="auto">
              <a:xfrm rot="286749" flipH="1">
                <a:off x="52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114" name="Line 42"/>
              <p:cNvSpPr>
                <a:spLocks noChangeShapeType="1"/>
              </p:cNvSpPr>
              <p:nvPr userDrawn="1"/>
            </p:nvSpPr>
            <p:spPr bwMode="auto">
              <a:xfrm rot="286749" flipH="1">
                <a:off x="447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115" name="Line 43"/>
              <p:cNvSpPr>
                <a:spLocks noChangeShapeType="1"/>
              </p:cNvSpPr>
              <p:nvPr userDrawn="1"/>
            </p:nvSpPr>
            <p:spPr bwMode="auto">
              <a:xfrm rot="286749" flipH="1">
                <a:off x="487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116" name="Line 44"/>
              <p:cNvSpPr>
                <a:spLocks noChangeShapeType="1"/>
              </p:cNvSpPr>
              <p:nvPr userDrawn="1"/>
            </p:nvSpPr>
            <p:spPr bwMode="auto">
              <a:xfrm rot="286749" flipH="1">
                <a:off x="40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</p:grp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4076700"/>
            <a:ext cx="7343775" cy="1008063"/>
          </a:xfrm>
        </p:spPr>
        <p:txBody>
          <a:bodyPr tIns="0"/>
          <a:lstStyle>
            <a:lvl1pPr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5661025"/>
            <a:ext cx="3952875" cy="1008063"/>
          </a:xfrm>
        </p:spPr>
        <p:txBody>
          <a:bodyPr anchor="b"/>
          <a:lstStyle>
            <a:lvl1pPr marL="0" indent="0">
              <a:buFontTx/>
              <a:buNone/>
              <a:defRPr sz="1600" b="1">
                <a:solidFill>
                  <a:srgbClr val="0099CC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938" y="80963"/>
            <a:ext cx="1835150" cy="6227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3313" y="80963"/>
            <a:ext cx="5356225" cy="6227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13" y="82550"/>
            <a:ext cx="7200900" cy="935038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7763" y="1446213"/>
            <a:ext cx="7169150" cy="2390775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7763" y="3989388"/>
            <a:ext cx="7169150" cy="2392362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138238" y="6594475"/>
            <a:ext cx="7167562" cy="2508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1385888"/>
            <a:ext cx="3595687" cy="4922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1400" y="1385888"/>
            <a:ext cx="3595688" cy="49228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3" name="Group 39"/>
          <p:cNvGrpSpPr>
            <a:grpSpLocks/>
          </p:cNvGrpSpPr>
          <p:nvPr/>
        </p:nvGrpSpPr>
        <p:grpSpPr bwMode="auto">
          <a:xfrm>
            <a:off x="0" y="-19050"/>
            <a:ext cx="9144000" cy="6889750"/>
            <a:chOff x="0" y="-12"/>
            <a:chExt cx="5760" cy="4340"/>
          </a:xfrm>
        </p:grpSpPr>
        <p:pic>
          <p:nvPicPr>
            <p:cNvPr id="1053" name="Picture 29" descr="text_slide_nolines_070618"/>
            <p:cNvPicPr>
              <a:picLocks noChangeAspect="1" noChangeArrowheads="1"/>
            </p:cNvPicPr>
            <p:nvPr/>
          </p:nvPicPr>
          <p:blipFill>
            <a:blip r:embed="rId14" cstate="print"/>
            <a:srcRect t="11275" r="476"/>
            <a:stretch>
              <a:fillRect/>
            </a:stretch>
          </p:blipFill>
          <p:spPr bwMode="auto">
            <a:xfrm>
              <a:off x="0" y="0"/>
              <a:ext cx="5760" cy="724"/>
            </a:xfrm>
            <a:prstGeom prst="rect">
              <a:avLst/>
            </a:prstGeom>
            <a:noFill/>
          </p:spPr>
        </p:pic>
        <p:grpSp>
          <p:nvGrpSpPr>
            <p:cNvPr id="1045" name="Group 21"/>
            <p:cNvGrpSpPr>
              <a:grpSpLocks/>
            </p:cNvGrpSpPr>
            <p:nvPr/>
          </p:nvGrpSpPr>
          <p:grpSpPr bwMode="auto">
            <a:xfrm>
              <a:off x="84" y="-12"/>
              <a:ext cx="259" cy="4340"/>
              <a:chOff x="409" y="-1"/>
              <a:chExt cx="259" cy="4331"/>
            </a:xfrm>
          </p:grpSpPr>
          <p:sp>
            <p:nvSpPr>
              <p:cNvPr id="1046" name="Line 22"/>
              <p:cNvSpPr>
                <a:spLocks noChangeShapeType="1"/>
              </p:cNvSpPr>
              <p:nvPr/>
            </p:nvSpPr>
            <p:spPr bwMode="auto">
              <a:xfrm rot="286749" flipH="1">
                <a:off x="651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047" name="Line 23"/>
              <p:cNvSpPr>
                <a:spLocks noChangeShapeType="1"/>
              </p:cNvSpPr>
              <p:nvPr/>
            </p:nvSpPr>
            <p:spPr bwMode="auto">
              <a:xfrm rot="286749" flipH="1">
                <a:off x="56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048" name="Line 24"/>
              <p:cNvSpPr>
                <a:spLocks noChangeShapeType="1"/>
              </p:cNvSpPr>
              <p:nvPr/>
            </p:nvSpPr>
            <p:spPr bwMode="auto">
              <a:xfrm rot="286749" flipH="1">
                <a:off x="60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049" name="Line 25"/>
              <p:cNvSpPr>
                <a:spLocks noChangeShapeType="1"/>
              </p:cNvSpPr>
              <p:nvPr/>
            </p:nvSpPr>
            <p:spPr bwMode="auto">
              <a:xfrm rot="286749" flipH="1">
                <a:off x="529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050" name="Line 26"/>
              <p:cNvSpPr>
                <a:spLocks noChangeShapeType="1"/>
              </p:cNvSpPr>
              <p:nvPr/>
            </p:nvSpPr>
            <p:spPr bwMode="auto">
              <a:xfrm rot="286749" flipH="1">
                <a:off x="447" y="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051" name="Line 27"/>
              <p:cNvSpPr>
                <a:spLocks noChangeShapeType="1"/>
              </p:cNvSpPr>
              <p:nvPr/>
            </p:nvSpPr>
            <p:spPr bwMode="auto">
              <a:xfrm rot="286749" flipH="1">
                <a:off x="487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052" name="Line 28"/>
              <p:cNvSpPr>
                <a:spLocks noChangeShapeType="1"/>
              </p:cNvSpPr>
              <p:nvPr/>
            </p:nvSpPr>
            <p:spPr bwMode="auto">
              <a:xfrm rot="286749" flipH="1">
                <a:off x="409" y="-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</p:grpSp>
        <p:pic>
          <p:nvPicPr>
            <p:cNvPr id="1060" name="Picture 36" descr="20070618_csiro702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341" y="3989"/>
              <a:ext cx="204" cy="245"/>
            </a:xfrm>
            <a:prstGeom prst="rect">
              <a:avLst/>
            </a:prstGeom>
            <a:noFill/>
          </p:spPr>
        </p:pic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03313" y="80963"/>
            <a:ext cx="734377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3313" y="1385888"/>
            <a:ext cx="7343775" cy="492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03313" y="6588125"/>
            <a:ext cx="73437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CSIRO - ASKAP SKANZ 2012</a:t>
            </a:r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" charset="0"/>
        </a:defRPr>
      </a:lvl9pPr>
    </p:titleStyle>
    <p:bodyStyle>
      <a:lvl1pPr marL="180975" indent="-180975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538163" indent="-1778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2pPr>
      <a:lvl3pPr marL="893763" indent="-176213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257300" indent="-180975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4pPr>
      <a:lvl5pPr marL="16176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5pPr>
      <a:lvl6pPr marL="20748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6pPr>
      <a:lvl7pPr marL="25320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7pPr>
      <a:lvl8pPr marL="29892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8pPr>
      <a:lvl9pPr marL="344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png"/><Relationship Id="rId4" Type="http://schemas.openxmlformats.org/officeDocument/2006/relationships/oleObject" Target="???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png"/><Relationship Id="rId2" Type="http://schemas.openxmlformats.org/officeDocument/2006/relationships/hyperlink" Target="http://teams.csiro.au/sites/ASKAP/AtT/DGS/Images1/ANT_DGS_front_MATES1.JPG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hyperlink" Target="http://teams.csiro.au/sites/ASKAP/AtT/DGS/Images1/dsp_front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9.pd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d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The Australian SKA Pathfinder</a:t>
            </a:r>
            <a:br>
              <a:rPr lang="en-AU"/>
            </a:br>
            <a:endParaRPr lang="en-AU" sz="240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/>
              <a:t>Antony Schinckel</a:t>
            </a:r>
          </a:p>
          <a:p>
            <a:r>
              <a:rPr lang="en-AU"/>
              <a:t>ASKAP Director</a:t>
            </a:r>
          </a:p>
          <a:p>
            <a:r>
              <a:rPr lang="en-AU"/>
              <a:t>SKANZ 15 February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498" name="Text Box 2"/>
          <p:cNvSpPr txBox="1">
            <a:spLocks noChangeArrowheads="1"/>
          </p:cNvSpPr>
          <p:nvPr/>
        </p:nvSpPr>
        <p:spPr bwMode="auto">
          <a:xfrm>
            <a:off x="695325" y="1428750"/>
            <a:ext cx="8693150" cy="4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AU" sz="2400" b="1"/>
              <a:t>A sensitive wide field-of-view telescope</a:t>
            </a:r>
            <a:endParaRPr lang="en-AU" sz="900" b="1"/>
          </a:p>
          <a:p>
            <a:r>
              <a:rPr lang="en-AU" b="1"/>
              <a:t>Number of dishes		36 </a:t>
            </a:r>
          </a:p>
          <a:p>
            <a:r>
              <a:rPr lang="en-AU" b="1"/>
              <a:t>Dish diameter	 		12 m</a:t>
            </a:r>
          </a:p>
          <a:p>
            <a:r>
              <a:rPr lang="en-AU" b="1"/>
              <a:t>Max baseline	 		6km</a:t>
            </a:r>
          </a:p>
          <a:p>
            <a:r>
              <a:rPr lang="en-AU" b="1"/>
              <a:t>Resolution			10</a:t>
            </a:r>
            <a:r>
              <a:rPr lang="en-AU" b="1">
                <a:sym typeface="Verdana" charset="0"/>
              </a:rPr>
              <a:t>” (6km array), 30” (2km core)</a:t>
            </a:r>
          </a:p>
          <a:p>
            <a:endParaRPr lang="en-AU" sz="900" b="1">
              <a:solidFill>
                <a:srgbClr val="FF0000"/>
              </a:solidFill>
            </a:endParaRPr>
          </a:p>
          <a:p>
            <a:r>
              <a:rPr lang="en-AU" b="1"/>
              <a:t>Sensitivity			70 m</a:t>
            </a:r>
            <a:r>
              <a:rPr lang="en-AU" b="1" baseline="30000"/>
              <a:t>2</a:t>
            </a:r>
            <a:r>
              <a:rPr lang="en-AU" b="1"/>
              <a:t>/K</a:t>
            </a:r>
          </a:p>
          <a:p>
            <a:r>
              <a:rPr lang="en-AU" b="1"/>
              <a:t>Field of View			30 deg</a:t>
            </a:r>
            <a:r>
              <a:rPr lang="en-AU" b="1" baseline="30000"/>
              <a:t>2</a:t>
            </a:r>
          </a:p>
          <a:p>
            <a:r>
              <a:rPr lang="en-AU" b="1"/>
              <a:t>Speed				1.5x10</a:t>
            </a:r>
            <a:r>
              <a:rPr lang="en-AU" b="1" baseline="30000"/>
              <a:t>5</a:t>
            </a:r>
            <a:r>
              <a:rPr lang="en-AU" b="1"/>
              <a:t> m</a:t>
            </a:r>
            <a:r>
              <a:rPr lang="en-AU" b="1" baseline="30000"/>
              <a:t>4</a:t>
            </a:r>
            <a:r>
              <a:rPr lang="en-AU" b="1"/>
              <a:t>/K</a:t>
            </a:r>
            <a:r>
              <a:rPr lang="en-AU" b="1" baseline="30000"/>
              <a:t>2.</a:t>
            </a:r>
            <a:r>
              <a:rPr lang="en-AU" b="1"/>
              <a:t>deg</a:t>
            </a:r>
            <a:r>
              <a:rPr lang="en-AU" b="1" baseline="30000"/>
              <a:t>2</a:t>
            </a:r>
          </a:p>
          <a:p>
            <a:endParaRPr lang="en-AU" sz="900" b="1"/>
          </a:p>
          <a:p>
            <a:r>
              <a:rPr lang="en-AU" b="1"/>
              <a:t>Observing frequency		700 – 1800 MHz</a:t>
            </a:r>
          </a:p>
          <a:p>
            <a:r>
              <a:rPr lang="en-AU" b="1"/>
              <a:t>Processed Bandwidth		300 MHz</a:t>
            </a:r>
          </a:p>
          <a:p>
            <a:r>
              <a:rPr lang="en-AU" b="1"/>
              <a:t>Channels			16k</a:t>
            </a:r>
          </a:p>
          <a:p>
            <a:r>
              <a:rPr lang="en-AU" b="1"/>
              <a:t>Focal Plane Phased Array 	188 elements (94 dual pol)</a:t>
            </a:r>
          </a:p>
          <a:p>
            <a:endParaRPr lang="en-AU" b="1"/>
          </a:p>
          <a:p>
            <a:r>
              <a:rPr lang="en-AU"/>
              <a:t>		</a:t>
            </a:r>
          </a:p>
        </p:txBody>
      </p:sp>
      <p:sp>
        <p:nvSpPr>
          <p:cNvPr id="1130499" name="Text Box 3"/>
          <p:cNvSpPr txBox="1">
            <a:spLocks noChangeArrowheads="1"/>
          </p:cNvSpPr>
          <p:nvPr/>
        </p:nvSpPr>
        <p:spPr bwMode="auto">
          <a:xfrm>
            <a:off x="1022350" y="269875"/>
            <a:ext cx="51419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AU" sz="2800" b="1">
                <a:solidFill>
                  <a:schemeClr val="bg1"/>
                </a:solidFill>
              </a:rPr>
              <a:t>ASKAP Design Specification</a:t>
            </a:r>
            <a:r>
              <a:rPr lang="en-AU" sz="3200" b="1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30500" name="Picture 4" descr="Card_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4650" y="5326063"/>
            <a:ext cx="2536825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1" name="Picture 5" descr="Card_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00663"/>
            <a:ext cx="2917825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2" name="Picture 6" descr="Card_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3050" y="5300663"/>
            <a:ext cx="2917825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3" name="Picture 7" descr="Card_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8850" y="5287963"/>
            <a:ext cx="29416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504" name="Picture 8" descr="Card_ima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0463" y="5308600"/>
            <a:ext cx="2903537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0505" name="Text Box 9"/>
          <p:cNvSpPr txBox="1">
            <a:spLocks noChangeArrowheads="1"/>
          </p:cNvSpPr>
          <p:nvPr/>
        </p:nvSpPr>
        <p:spPr bwMode="auto">
          <a:xfrm>
            <a:off x="6480175" y="1997075"/>
            <a:ext cx="2278063" cy="6508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AU" b="1"/>
              <a:t>Dish area = 4072m</a:t>
            </a:r>
            <a:r>
              <a:rPr lang="en-AU" b="1" baseline="30000"/>
              <a:t>2</a:t>
            </a:r>
          </a:p>
          <a:p>
            <a:pPr algn="ctr"/>
            <a:r>
              <a:rPr lang="en-AU" b="1"/>
              <a:t>630 Pairs of dishes</a:t>
            </a:r>
          </a:p>
        </p:txBody>
      </p:sp>
      <p:sp>
        <p:nvSpPr>
          <p:cNvPr id="6" name="Oval 5"/>
          <p:cNvSpPr/>
          <p:nvPr/>
        </p:nvSpPr>
        <p:spPr>
          <a:xfrm>
            <a:off x="0" y="1739900"/>
            <a:ext cx="5435600" cy="787400"/>
          </a:xfrm>
          <a:prstGeom prst="ellipse">
            <a:avLst/>
          </a:prstGeom>
          <a:solidFill>
            <a:srgbClr val="FF0000">
              <a:alpha val="0"/>
            </a:srgbClr>
          </a:solidFill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378" name="Picture 13" descr="_MG_5962_large_we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8588" y="2025650"/>
            <a:ext cx="3605212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7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AU" b="1"/>
              <a:t>Phased Array Feed</a:t>
            </a:r>
          </a:p>
        </p:txBody>
      </p:sp>
      <p:sp>
        <p:nvSpPr>
          <p:cNvPr id="112538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1103313" y="1290638"/>
            <a:ext cx="7343775" cy="4922837"/>
          </a:xfrm>
        </p:spPr>
        <p:txBody>
          <a:bodyPr/>
          <a:lstStyle/>
          <a:p>
            <a:r>
              <a:rPr lang="en-AU" sz="2000"/>
              <a:t>Total bandwidth processed = 2.1THz</a:t>
            </a:r>
          </a:p>
          <a:p>
            <a:r>
              <a:rPr lang="en-AU" sz="2000"/>
              <a:t>~188 elements x 36 antennas x 0.3GHz</a:t>
            </a:r>
          </a:p>
        </p:txBody>
      </p:sp>
      <p:pic>
        <p:nvPicPr>
          <p:cNvPr id="1125381" name="Picture 12" descr="fpa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0713" y="3836988"/>
            <a:ext cx="32480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382" name="Picture 11" descr="fpa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413" y="2219325"/>
            <a:ext cx="3305175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426" name="Picture 111" descr="sta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9188"/>
            <a:ext cx="2046288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27" name="Picture 112" descr="sta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4100" y="2184400"/>
            <a:ext cx="1922463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28" name="Picture 113" descr="sta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3800" y="2184400"/>
            <a:ext cx="1892300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29" name="Picture 114" descr="sta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2184400"/>
            <a:ext cx="188595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30" name="Picture 115" descr="sta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2300" y="2184400"/>
            <a:ext cx="2020888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31" name="Picture 116" descr="sta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0" y="2184400"/>
            <a:ext cx="1714500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32" name="Picture 104" descr="sta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72063"/>
            <a:ext cx="190500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33" name="Picture 105" descr="sta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4100" y="4919663"/>
            <a:ext cx="192246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34" name="Picture 106" descr="sta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3800" y="4919663"/>
            <a:ext cx="18923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35" name="Picture 107" descr="sta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4919663"/>
            <a:ext cx="188595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36" name="Picture 108" descr="sta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2300" y="4919663"/>
            <a:ext cx="2020888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37" name="Picture 109" descr="sta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0" y="4919663"/>
            <a:ext cx="17145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38" name="Picture 96" descr="sta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9050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39" name="Picture 97" descr="sta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4100" y="0"/>
            <a:ext cx="192246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40" name="Picture 98" descr="sta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3800" y="0"/>
            <a:ext cx="18923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41" name="Picture 99" descr="sta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0"/>
            <a:ext cx="1885950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42" name="Picture 100" descr="sta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2300" y="0"/>
            <a:ext cx="2020888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43" name="Picture 101" descr="sta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9500" y="0"/>
            <a:ext cx="1714500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44" name="Picture 95" descr="sta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75" y="685800"/>
            <a:ext cx="17145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45" name="Picture 1" descr="M3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3900" y="1993900"/>
            <a:ext cx="4395788" cy="325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" name="Oval 94"/>
          <p:cNvSpPr>
            <a:spLocks noChangeAspect="1"/>
          </p:cNvSpPr>
          <p:nvPr/>
        </p:nvSpPr>
        <p:spPr>
          <a:xfrm>
            <a:off x="3771900" y="3683000"/>
            <a:ext cx="581025" cy="576263"/>
          </a:xfrm>
          <a:prstGeom prst="ellipse">
            <a:avLst/>
          </a:prstGeom>
          <a:solidFill>
            <a:srgbClr val="FFFF00"/>
          </a:solidFill>
          <a:ln w="44450" cap="flat" cmpd="sng" algn="ctr">
            <a:solidFill>
              <a:schemeClr val="accent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901700" y="1244600"/>
            <a:ext cx="7570788" cy="1311275"/>
            <a:chOff x="838201" y="3162301"/>
            <a:chExt cx="7571293" cy="1310800"/>
          </a:xfrm>
        </p:grpSpPr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3340268" y="3187692"/>
              <a:ext cx="1271673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4610353" y="3162301"/>
              <a:ext cx="1271673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2108286" y="3213083"/>
              <a:ext cx="1271673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7137821" y="3213083"/>
              <a:ext cx="1271673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838201" y="3187692"/>
              <a:ext cx="1271673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5880437" y="3187692"/>
              <a:ext cx="1271673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" name="Group 51"/>
          <p:cNvGrpSpPr>
            <a:grpSpLocks/>
          </p:cNvGrpSpPr>
          <p:nvPr/>
        </p:nvGrpSpPr>
        <p:grpSpPr bwMode="auto">
          <a:xfrm>
            <a:off x="1573213" y="2362200"/>
            <a:ext cx="7570787" cy="1311275"/>
            <a:chOff x="838201" y="3162301"/>
            <a:chExt cx="7571293" cy="1310800"/>
          </a:xfrm>
        </p:grpSpPr>
        <p:sp>
          <p:nvSpPr>
            <p:cNvPr id="53" name="Oval 52"/>
            <p:cNvSpPr>
              <a:spLocks noChangeAspect="1"/>
            </p:cNvSpPr>
            <p:nvPr/>
          </p:nvSpPr>
          <p:spPr>
            <a:xfrm>
              <a:off x="3340268" y="3187692"/>
              <a:ext cx="1271672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4" name="Oval 53"/>
            <p:cNvSpPr>
              <a:spLocks noChangeAspect="1"/>
            </p:cNvSpPr>
            <p:nvPr/>
          </p:nvSpPr>
          <p:spPr>
            <a:xfrm>
              <a:off x="4610353" y="3162301"/>
              <a:ext cx="1271672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5" name="Oval 54"/>
            <p:cNvSpPr>
              <a:spLocks noChangeAspect="1"/>
            </p:cNvSpPr>
            <p:nvPr/>
          </p:nvSpPr>
          <p:spPr>
            <a:xfrm>
              <a:off x="2108286" y="3213083"/>
              <a:ext cx="1271672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6" name="Oval 55"/>
            <p:cNvSpPr>
              <a:spLocks noChangeAspect="1"/>
            </p:cNvSpPr>
            <p:nvPr/>
          </p:nvSpPr>
          <p:spPr>
            <a:xfrm>
              <a:off x="7137822" y="3213083"/>
              <a:ext cx="1271672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838201" y="3187692"/>
              <a:ext cx="1271672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8" name="Oval 57"/>
            <p:cNvSpPr>
              <a:spLocks noChangeAspect="1"/>
            </p:cNvSpPr>
            <p:nvPr/>
          </p:nvSpPr>
          <p:spPr>
            <a:xfrm>
              <a:off x="5880438" y="3187692"/>
              <a:ext cx="1271672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" name="Group 58"/>
          <p:cNvGrpSpPr>
            <a:grpSpLocks/>
          </p:cNvGrpSpPr>
          <p:nvPr/>
        </p:nvGrpSpPr>
        <p:grpSpPr bwMode="auto">
          <a:xfrm>
            <a:off x="990600" y="3403600"/>
            <a:ext cx="7570788" cy="1311275"/>
            <a:chOff x="838201" y="3162301"/>
            <a:chExt cx="7571293" cy="1310800"/>
          </a:xfrm>
        </p:grpSpPr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3340268" y="3187692"/>
              <a:ext cx="1271673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1" name="Oval 60"/>
            <p:cNvSpPr>
              <a:spLocks noChangeAspect="1"/>
            </p:cNvSpPr>
            <p:nvPr/>
          </p:nvSpPr>
          <p:spPr>
            <a:xfrm>
              <a:off x="4610353" y="3162301"/>
              <a:ext cx="1271673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>
            <a:xfrm>
              <a:off x="2108286" y="3213083"/>
              <a:ext cx="1271673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7137821" y="3213083"/>
              <a:ext cx="1271673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838201" y="3187692"/>
              <a:ext cx="1271673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>
            <a:xfrm>
              <a:off x="5880437" y="3187692"/>
              <a:ext cx="1271673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1573213" y="4521200"/>
            <a:ext cx="7570787" cy="1311275"/>
            <a:chOff x="838201" y="3162301"/>
            <a:chExt cx="7571293" cy="1310800"/>
          </a:xfrm>
        </p:grpSpPr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3340268" y="3187692"/>
              <a:ext cx="1271672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4610353" y="3162301"/>
              <a:ext cx="1271672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2108286" y="3213083"/>
              <a:ext cx="1271672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7137822" y="3213083"/>
              <a:ext cx="1271672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838201" y="3187692"/>
              <a:ext cx="1271672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5880438" y="3187692"/>
              <a:ext cx="1271672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6" name="Group 79"/>
          <p:cNvGrpSpPr>
            <a:grpSpLocks/>
          </p:cNvGrpSpPr>
          <p:nvPr/>
        </p:nvGrpSpPr>
        <p:grpSpPr bwMode="auto">
          <a:xfrm>
            <a:off x="965200" y="5546725"/>
            <a:ext cx="7570788" cy="1311275"/>
            <a:chOff x="838201" y="3162301"/>
            <a:chExt cx="7571293" cy="1310800"/>
          </a:xfrm>
        </p:grpSpPr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3340268" y="3187692"/>
              <a:ext cx="1271673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4610353" y="3162301"/>
              <a:ext cx="1271673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2108286" y="3213083"/>
              <a:ext cx="1271673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137821" y="3213083"/>
              <a:ext cx="1271673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838201" y="3187692"/>
              <a:ext cx="1271673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5880437" y="3187692"/>
              <a:ext cx="1271673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7" name="Group 86"/>
          <p:cNvGrpSpPr>
            <a:grpSpLocks/>
          </p:cNvGrpSpPr>
          <p:nvPr/>
        </p:nvGrpSpPr>
        <p:grpSpPr bwMode="auto">
          <a:xfrm>
            <a:off x="1573213" y="190500"/>
            <a:ext cx="7570787" cy="1311275"/>
            <a:chOff x="838201" y="3162301"/>
            <a:chExt cx="7571293" cy="1310800"/>
          </a:xfrm>
        </p:grpSpPr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3340268" y="3187692"/>
              <a:ext cx="1271672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4610353" y="3162301"/>
              <a:ext cx="1271672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2108286" y="3213083"/>
              <a:ext cx="1271672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7137822" y="3213083"/>
              <a:ext cx="1271672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838201" y="3187692"/>
              <a:ext cx="1271672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5880438" y="3187692"/>
              <a:ext cx="1271672" cy="126001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4445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66" name="Footer Placeholder 6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Overview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7763" y="1166813"/>
            <a:ext cx="7550150" cy="5214937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Science Goals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Scope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>
                <a:solidFill>
                  <a:srgbClr val="FF0000"/>
                </a:solidFill>
              </a:rPr>
              <a:t>ASKAP Location – the Murchison Radio-astronomy Observatory 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Progress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Antennas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Phased Array Feeds (PAFs)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Digital Systems 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Network connection to Pawsey HPC Centre for SKA Science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Computing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Infrastructure and Power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Support Facility (Geraldton)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Design Enhancements – Mark II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Current Status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endParaRPr lang="en-AU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Why remote Western Australia ?</a:t>
            </a:r>
            <a:br>
              <a:rPr lang="en-AU"/>
            </a:br>
            <a:r>
              <a:rPr lang="en-AU"/>
              <a:t>- the RFI environment !</a:t>
            </a:r>
          </a:p>
        </p:txBody>
      </p:sp>
      <p:sp>
        <p:nvSpPr>
          <p:cNvPr id="722947" name="Rectangle 3"/>
          <p:cNvSpPr>
            <a:spLocks noChangeArrowheads="1"/>
          </p:cNvSpPr>
          <p:nvPr/>
        </p:nvSpPr>
        <p:spPr bwMode="auto">
          <a:xfrm>
            <a:off x="3429000" y="2522538"/>
            <a:ext cx="27527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AU" sz="2800">
                <a:solidFill>
                  <a:schemeClr val="tx2"/>
                </a:solidFill>
              </a:rPr>
              <a:t>RF Environment</a:t>
            </a:r>
          </a:p>
        </p:txBody>
      </p:sp>
      <p:pic>
        <p:nvPicPr>
          <p:cNvPr id="722948" name="Picture 4" descr="MarsfieldMean80-1600MHzlogfreqcal"/>
          <p:cNvPicPr>
            <a:picLocks noChangeAspect="1" noChangeArrowheads="1"/>
          </p:cNvPicPr>
          <p:nvPr/>
        </p:nvPicPr>
        <p:blipFill>
          <a:blip r:embed="rId3"/>
          <a:srcRect b="54570"/>
          <a:stretch>
            <a:fillRect/>
          </a:stretch>
        </p:blipFill>
        <p:spPr bwMode="auto">
          <a:xfrm>
            <a:off x="2879725" y="1187450"/>
            <a:ext cx="544195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2949" name="Picture 5" descr="NarrabriMean80-1600MHzlogfreq"/>
          <p:cNvPicPr>
            <a:picLocks noChangeAspect="1" noChangeArrowheads="1"/>
          </p:cNvPicPr>
          <p:nvPr/>
        </p:nvPicPr>
        <p:blipFill>
          <a:blip r:embed="rId4"/>
          <a:srcRect b="55077"/>
          <a:stretch>
            <a:fillRect/>
          </a:stretch>
        </p:blipFill>
        <p:spPr bwMode="auto">
          <a:xfrm>
            <a:off x="2879725" y="2863850"/>
            <a:ext cx="5441950" cy="1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2950" name="Text Box 6"/>
          <p:cNvSpPr txBox="1">
            <a:spLocks noChangeArrowheads="1"/>
          </p:cNvSpPr>
          <p:nvPr/>
        </p:nvSpPr>
        <p:spPr bwMode="auto">
          <a:xfrm>
            <a:off x="736600" y="1828800"/>
            <a:ext cx="2303463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>
                <a:latin typeface="Verdana" charset="0"/>
              </a:rPr>
              <a:t>Sydney</a:t>
            </a:r>
          </a:p>
          <a:p>
            <a:pPr>
              <a:spcBef>
                <a:spcPct val="50000"/>
              </a:spcBef>
            </a:pPr>
            <a:r>
              <a:rPr lang="en-AU" sz="1600">
                <a:latin typeface="Verdana" charset="0"/>
              </a:rPr>
              <a:t>Pop. 4 million</a:t>
            </a:r>
          </a:p>
        </p:txBody>
      </p:sp>
      <p:sp>
        <p:nvSpPr>
          <p:cNvPr id="722951" name="Text Box 7"/>
          <p:cNvSpPr txBox="1">
            <a:spLocks noChangeArrowheads="1"/>
          </p:cNvSpPr>
          <p:nvPr/>
        </p:nvSpPr>
        <p:spPr bwMode="auto">
          <a:xfrm>
            <a:off x="762000" y="3533775"/>
            <a:ext cx="2303463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>
                <a:latin typeface="Verdana" charset="0"/>
              </a:rPr>
              <a:t>Narrabri (ATCA)</a:t>
            </a:r>
          </a:p>
          <a:p>
            <a:pPr>
              <a:spcBef>
                <a:spcPct val="50000"/>
              </a:spcBef>
            </a:pPr>
            <a:r>
              <a:rPr lang="en-AU" sz="1600">
                <a:latin typeface="Verdana" charset="0"/>
              </a:rPr>
              <a:t>Pop. 6,000</a:t>
            </a:r>
          </a:p>
        </p:txBody>
      </p:sp>
      <p:sp>
        <p:nvSpPr>
          <p:cNvPr id="722952" name="Text Box 8"/>
          <p:cNvSpPr txBox="1">
            <a:spLocks noChangeArrowheads="1"/>
          </p:cNvSpPr>
          <p:nvPr/>
        </p:nvSpPr>
        <p:spPr bwMode="auto">
          <a:xfrm>
            <a:off x="596900" y="5016500"/>
            <a:ext cx="2303463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>
                <a:latin typeface="Verdana" charset="0"/>
              </a:rPr>
              <a:t>Murchison Shire</a:t>
            </a:r>
          </a:p>
          <a:p>
            <a:pPr>
              <a:spcBef>
                <a:spcPct val="50000"/>
              </a:spcBef>
            </a:pPr>
            <a:r>
              <a:rPr lang="en-AU">
                <a:latin typeface="Verdana" charset="0"/>
              </a:rPr>
              <a:t>(Equal area MA)</a:t>
            </a:r>
          </a:p>
          <a:p>
            <a:pPr>
              <a:spcBef>
                <a:spcPct val="50000"/>
              </a:spcBef>
            </a:pPr>
            <a:r>
              <a:rPr lang="en-AU" sz="1600">
                <a:latin typeface="Verdana" charset="0"/>
              </a:rPr>
              <a:t>Pop. 120  </a:t>
            </a:r>
          </a:p>
        </p:txBody>
      </p:sp>
      <p:pic>
        <p:nvPicPr>
          <p:cNvPr id="722953" name="Picture 9" descr="MileuraMean80-1600MHzlogfreq"/>
          <p:cNvPicPr>
            <a:picLocks noChangeAspect="1" noChangeArrowheads="1"/>
          </p:cNvPicPr>
          <p:nvPr/>
        </p:nvPicPr>
        <p:blipFill>
          <a:blip r:embed="rId5"/>
          <a:srcRect b="49164"/>
          <a:stretch>
            <a:fillRect/>
          </a:stretch>
        </p:blipFill>
        <p:spPr bwMode="auto">
          <a:xfrm>
            <a:off x="2895600" y="4562475"/>
            <a:ext cx="5441950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Murchison Radio Observatory</a:t>
            </a:r>
          </a:p>
        </p:txBody>
      </p:sp>
      <p:pic>
        <p:nvPicPr>
          <p:cNvPr id="627715" name="Picture 3" descr="Au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" y="954088"/>
            <a:ext cx="8801100" cy="5924550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04913" y="1422400"/>
            <a:ext cx="6624637" cy="3810000"/>
            <a:chOff x="759" y="896"/>
            <a:chExt cx="4173" cy="2400"/>
          </a:xfrm>
        </p:grpSpPr>
        <p:pic>
          <p:nvPicPr>
            <p:cNvPr id="627717" name="Picture 5" descr="MW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24" y="896"/>
              <a:ext cx="3408" cy="2400"/>
            </a:xfrm>
            <a:prstGeom prst="rect">
              <a:avLst/>
            </a:prstGeom>
            <a:noFill/>
          </p:spPr>
        </p:pic>
        <p:sp>
          <p:nvSpPr>
            <p:cNvPr id="627718" name="Rectangle 6"/>
            <p:cNvSpPr>
              <a:spLocks noChangeArrowheads="1"/>
            </p:cNvSpPr>
            <p:nvPr/>
          </p:nvSpPr>
          <p:spPr bwMode="auto">
            <a:xfrm>
              <a:off x="759" y="2395"/>
              <a:ext cx="667" cy="57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719" name="Line 7"/>
            <p:cNvSpPr>
              <a:spLocks noChangeShapeType="1"/>
            </p:cNvSpPr>
            <p:nvPr/>
          </p:nvSpPr>
          <p:spPr bwMode="auto">
            <a:xfrm flipV="1">
              <a:off x="759" y="896"/>
              <a:ext cx="768" cy="149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720" name="Line 8"/>
            <p:cNvSpPr>
              <a:spLocks noChangeShapeType="1"/>
            </p:cNvSpPr>
            <p:nvPr/>
          </p:nvSpPr>
          <p:spPr bwMode="auto">
            <a:xfrm>
              <a:off x="768" y="2971"/>
              <a:ext cx="750" cy="3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721" name="Line 9"/>
            <p:cNvSpPr>
              <a:spLocks noChangeShapeType="1"/>
            </p:cNvSpPr>
            <p:nvPr/>
          </p:nvSpPr>
          <p:spPr bwMode="auto">
            <a:xfrm flipV="1">
              <a:off x="1408" y="2341"/>
              <a:ext cx="128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722" name="Line 10"/>
            <p:cNvSpPr>
              <a:spLocks noChangeShapeType="1"/>
            </p:cNvSpPr>
            <p:nvPr/>
          </p:nvSpPr>
          <p:spPr bwMode="auto">
            <a:xfrm>
              <a:off x="1417" y="2971"/>
              <a:ext cx="101" cy="1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27723" name="Picture 11" descr="MurchisonShir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1663" y="2228850"/>
            <a:ext cx="1644650" cy="2155825"/>
          </a:xfrm>
          <a:prstGeom prst="rect">
            <a:avLst/>
          </a:prstGeom>
          <a:noFill/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083300" y="2093913"/>
            <a:ext cx="1476375" cy="2686050"/>
            <a:chOff x="2086" y="1729"/>
            <a:chExt cx="930" cy="1692"/>
          </a:xfrm>
        </p:grpSpPr>
        <p:pic>
          <p:nvPicPr>
            <p:cNvPr id="627725" name="Picture 13" descr="mnetherl"/>
            <p:cNvPicPr>
              <a:picLocks noChangeAspect="1" noChangeArrowheads="1"/>
            </p:cNvPicPr>
            <p:nvPr/>
          </p:nvPicPr>
          <p:blipFill>
            <a:blip r:embed="rId6"/>
            <a:srcRect l="6000" t="5319" r="6267" b="3546"/>
            <a:stretch>
              <a:fillRect/>
            </a:stretch>
          </p:blipFill>
          <p:spPr bwMode="auto">
            <a:xfrm>
              <a:off x="2086" y="1729"/>
              <a:ext cx="776" cy="908"/>
            </a:xfrm>
            <a:prstGeom prst="rect">
              <a:avLst/>
            </a:prstGeom>
            <a:noFill/>
          </p:spPr>
        </p:pic>
        <p:pic>
          <p:nvPicPr>
            <p:cNvPr id="627726" name="Picture 14" descr="750x750_massachusetts_m"/>
            <p:cNvPicPr>
              <a:picLocks noChangeAspect="1" noChangeArrowheads="1"/>
            </p:cNvPicPr>
            <p:nvPr/>
          </p:nvPicPr>
          <p:blipFill>
            <a:blip r:embed="rId7"/>
            <a:srcRect l="2254" t="13112" r="2460"/>
            <a:stretch>
              <a:fillRect/>
            </a:stretch>
          </p:blipFill>
          <p:spPr bwMode="auto">
            <a:xfrm>
              <a:off x="2086" y="2818"/>
              <a:ext cx="930" cy="603"/>
            </a:xfrm>
            <a:prstGeom prst="rect">
              <a:avLst/>
            </a:prstGeom>
            <a:noFill/>
          </p:spPr>
        </p:pic>
      </p:grpSp>
      <p:sp>
        <p:nvSpPr>
          <p:cNvPr id="627727" name="Text Box 15"/>
          <p:cNvSpPr txBox="1">
            <a:spLocks noChangeArrowheads="1"/>
          </p:cNvSpPr>
          <p:nvPr/>
        </p:nvSpPr>
        <p:spPr bwMode="auto">
          <a:xfrm>
            <a:off x="4327525" y="1349375"/>
            <a:ext cx="432786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b="1">
                <a:latin typeface="Arial Unicode MS" charset="0"/>
              </a:rPr>
              <a:t>gazetted towns:  0</a:t>
            </a:r>
          </a:p>
          <a:p>
            <a:pPr>
              <a:spcBef>
                <a:spcPct val="50000"/>
              </a:spcBef>
            </a:pPr>
            <a:r>
              <a:rPr lang="en-AU" b="1">
                <a:latin typeface="Arial Unicode MS" charset="0"/>
              </a:rPr>
              <a:t>population: “up to 120” 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27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Why the Murchison 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7763" y="1166813"/>
            <a:ext cx="7550150" cy="5214937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None/>
            </a:pPr>
            <a:endParaRPr lang="en-AU" smtClean="0"/>
          </a:p>
          <a:p>
            <a:pPr marL="814388" lvl="1" indent="-457200">
              <a:lnSpc>
                <a:spcPct val="90000"/>
              </a:lnSpc>
              <a:buAutoNum type="arabicPeriod"/>
            </a:pPr>
            <a:endParaRPr lang="en-AU" smtClean="0"/>
          </a:p>
          <a:p>
            <a:pPr marL="814388" lvl="1" indent="-457200">
              <a:lnSpc>
                <a:spcPct val="90000"/>
              </a:lnSpc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endParaRPr lang="en-AU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  <p:pic>
        <p:nvPicPr>
          <p:cNvPr id="5" name="Picture 4" descr="AES_3antOct2010_IMG_78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72" y="1092584"/>
            <a:ext cx="8100000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Overview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7763" y="1166813"/>
            <a:ext cx="7550150" cy="5214937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Science Goals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Scope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Location – the Murchison Radio-astronomy Observatory 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Progress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>
                <a:solidFill>
                  <a:srgbClr val="FF0000"/>
                </a:solidFill>
              </a:rPr>
              <a:t>Antennas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Phased Array Feeds (PAFs)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Digital Systems 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Network connection to Pawsey HPC Centre for SKA Science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Computing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Infrastructure and Power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Support Facility (Geraldton)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Design Enhancements – Mark II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Current Status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endParaRPr lang="en-AU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/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1081088" y="1193800"/>
            <a:ext cx="7353300" cy="5014913"/>
          </a:xfrm>
        </p:spPr>
        <p:txBody>
          <a:bodyPr/>
          <a:lstStyle/>
          <a:p>
            <a:pPr lvl="1">
              <a:buFont typeface="Arial"/>
              <a:buChar char="•"/>
            </a:pPr>
            <a:endParaRPr lang="en-AU" smtClean="0"/>
          </a:p>
          <a:p>
            <a:pPr>
              <a:buNone/>
            </a:pPr>
            <a:endParaRPr lang="en-AU" smtClean="0"/>
          </a:p>
          <a:p>
            <a:pPr>
              <a:buNone/>
            </a:pPr>
            <a:endParaRPr lang="en-AU" smtClean="0"/>
          </a:p>
        </p:txBody>
      </p:sp>
      <p:sp>
        <p:nvSpPr>
          <p:cNvPr id="18436" name="Title 1"/>
          <p:cNvSpPr>
            <a:spLocks noGrp="1"/>
          </p:cNvSpPr>
          <p:nvPr>
            <p:ph type="title" idx="4294967295"/>
          </p:nvPr>
        </p:nvSpPr>
        <p:spPr>
          <a:xfrm>
            <a:off x="890588" y="0"/>
            <a:ext cx="7558087" cy="928688"/>
          </a:xfrm>
        </p:spPr>
        <p:txBody>
          <a:bodyPr anchor="ctr"/>
          <a:lstStyle/>
          <a:p>
            <a:pPr eaLnBrk="1" hangingPunct="1"/>
            <a:r>
              <a:rPr lang="en-AU" smtClean="0"/>
              <a:t>ASKAP – Antennas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1353" y="1377414"/>
            <a:ext cx="8558741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buFont typeface="Arial"/>
              <a:buChar char="•"/>
            </a:pPr>
            <a:r>
              <a:rPr lang="en-US"/>
              <a:t> Contract with CETC54 (The 54</a:t>
            </a:r>
            <a:r>
              <a:rPr lang="en-US" baseline="30000"/>
              <a:t>th</a:t>
            </a:r>
            <a:r>
              <a:rPr lang="en-US"/>
              <a:t> Research Institute of China Electronics </a:t>
            </a:r>
          </a:p>
          <a:p>
            <a:pPr lvl="1"/>
            <a:r>
              <a:rPr lang="en-US"/>
              <a:t>  Technlogy Group Corp) in China</a:t>
            </a:r>
          </a:p>
          <a:p>
            <a:pPr lvl="1"/>
            <a:endParaRPr lang="en-US"/>
          </a:p>
          <a:p>
            <a:pPr lvl="1">
              <a:buFont typeface="Arial"/>
              <a:buChar char="•"/>
            </a:pPr>
            <a:r>
              <a:rPr lang="en-US"/>
              <a:t> For 36, 3-axis, 12 metre diameter antennas suitable for 10 GHz (1.0mm rms)</a:t>
            </a:r>
          </a:p>
          <a:p>
            <a:pPr lvl="2">
              <a:buFont typeface="Arial"/>
              <a:buChar char="•"/>
            </a:pPr>
            <a:r>
              <a:rPr lang="en-US"/>
              <a:t> consistently achieving 0.55 mm RMS</a:t>
            </a:r>
          </a:p>
          <a:p>
            <a:pPr lvl="2">
              <a:buFont typeface="Arial"/>
              <a:buChar char="•"/>
            </a:pPr>
            <a:r>
              <a:rPr lang="en-US"/>
              <a:t> around 5 days to assemble</a:t>
            </a:r>
          </a:p>
          <a:p>
            <a:pPr lvl="1">
              <a:buFont typeface="Arial"/>
              <a:buChar char="•"/>
            </a:pPr>
            <a:endParaRPr lang="en-US"/>
          </a:p>
          <a:p>
            <a:pPr lvl="1">
              <a:buFont typeface="Arial"/>
              <a:buChar char="•"/>
            </a:pPr>
            <a:r>
              <a:rPr lang="en-US"/>
              <a:t> Twelve CETC54 engineers and technicians on site (plus 6 local staff)</a:t>
            </a:r>
          </a:p>
          <a:p>
            <a:pPr lvl="1">
              <a:buFont typeface="Arial"/>
              <a:buChar char="•"/>
            </a:pPr>
            <a:endParaRPr lang="en-US"/>
          </a:p>
          <a:p>
            <a:pPr lvl="1">
              <a:buFont typeface="Arial"/>
              <a:buChar char="•"/>
            </a:pPr>
            <a:r>
              <a:rPr lang="en-US"/>
              <a:t> Total of 22 antennas now on site</a:t>
            </a:r>
          </a:p>
          <a:p>
            <a:pPr lvl="2">
              <a:buFont typeface="Arial"/>
              <a:buChar char="•"/>
            </a:pPr>
            <a:r>
              <a:rPr lang="en-US"/>
              <a:t> Nine antennas are completed </a:t>
            </a:r>
          </a:p>
          <a:p>
            <a:pPr lvl="2">
              <a:buFont typeface="Arial"/>
              <a:buChar char="•"/>
            </a:pPr>
            <a:r>
              <a:rPr lang="en-US"/>
              <a:t> Ten more in assembly (three more in parts on site)</a:t>
            </a:r>
          </a:p>
          <a:p>
            <a:pPr lvl="2">
              <a:buFont typeface="Arial"/>
              <a:buChar char="•"/>
            </a:pPr>
            <a:r>
              <a:rPr lang="en-US"/>
              <a:t> 4 arriving every 5 weeks </a:t>
            </a:r>
          </a:p>
          <a:p>
            <a:pPr lvl="2">
              <a:buFont typeface="Arial"/>
              <a:buChar char="•"/>
            </a:pPr>
            <a:endParaRPr lang="en-US"/>
          </a:p>
          <a:p>
            <a:pPr lvl="1">
              <a:buFont typeface="Arial"/>
              <a:buChar char="•"/>
            </a:pPr>
            <a:r>
              <a:rPr lang="en-US"/>
              <a:t> Completion of all 36 scheduled Q2 2012</a:t>
            </a:r>
          </a:p>
          <a:p>
            <a:pPr lvl="2">
              <a:buFont typeface="Arial"/>
              <a:buChar char="•"/>
            </a:pPr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ASKAP Antennas – 27 – 36 in manufacture</a:t>
            </a: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5743957"/>
              </p:ext>
            </p:extLst>
          </p:nvPr>
        </p:nvGraphicFramePr>
        <p:xfrm>
          <a:off x="1327150" y="1279525"/>
          <a:ext cx="7227888" cy="539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7" name="Document" r:id="rId3" imgW="5270500" imgH="3937000" progId="Word.Document.12">
                  <p:link updateAutomatic="1"/>
                </p:oleObj>
              </mc:Choice>
              <mc:Fallback>
                <p:oleObj name="Document" r:id="rId3" imgW="5270500" imgH="39370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7150" y="1279525"/>
                        <a:ext cx="7227888" cy="539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Overview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7763" y="1166813"/>
            <a:ext cx="7550150" cy="5214937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Science Goals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Scope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Location – the Murchison Radio-astronomy Observatory 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Progress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Antennas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Phased Array Feeds (PAFs)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Digital Systems 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Network connection to Pawsey HPC Centre for SKA Science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Computing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Infrastructure and Power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Support Facility (Geraldton)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Design Enhancements – Mark II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Current Status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endParaRPr lang="en-AU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ASKAP Antennas</a:t>
            </a:r>
          </a:p>
        </p:txBody>
      </p:sp>
      <p:sp>
        <p:nvSpPr>
          <p:cNvPr id="3789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  <p:pic>
        <p:nvPicPr>
          <p:cNvPr id="37893" name="Content Placeholder 5" descr="IMG_7840.jpg"/>
          <p:cNvPicPr>
            <a:picLocks noGrp="1" noChangeAspect="1"/>
          </p:cNvPicPr>
          <p:nvPr>
            <p:ph idx="1"/>
          </p:nvPr>
        </p:nvPicPr>
        <p:blipFill>
          <a:blip r:embed="rId3"/>
          <a:srcRect t="-1633" b="-1633"/>
          <a:stretch>
            <a:fillRect/>
          </a:stretch>
        </p:blipFill>
        <p:spPr/>
      </p:pic>
      <p:graphicFrame>
        <p:nvGraphicFramePr>
          <p:cNvPr id="378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9173870"/>
              </p:ext>
            </p:extLst>
          </p:nvPr>
        </p:nvGraphicFramePr>
        <p:xfrm>
          <a:off x="1041400" y="1270000"/>
          <a:ext cx="7580313" cy="531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1" name="Document" r:id="rId4" imgW="5270500" imgH="3695700" progId="Word.Document.12">
                  <p:link updateAutomatic="1"/>
                </p:oleObj>
              </mc:Choice>
              <mc:Fallback>
                <p:oleObj name="Document" r:id="rId4" imgW="5270500" imgH="3695700" progId="Word.Document.12">
                  <p:link updateAutomatic="1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1400" y="1270000"/>
                        <a:ext cx="7580313" cy="531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ASKAP Antennas</a:t>
            </a:r>
          </a:p>
        </p:txBody>
      </p:sp>
      <p:sp>
        <p:nvSpPr>
          <p:cNvPr id="31747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  <p:pic>
        <p:nvPicPr>
          <p:cNvPr id="31748" name="Content Placeholder 5" descr="AES_Cont1_IMG_7753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633" b="-163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ASKAP Antennas</a:t>
            </a:r>
          </a:p>
        </p:txBody>
      </p:sp>
      <p:sp>
        <p:nvSpPr>
          <p:cNvPr id="33795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  <p:pic>
        <p:nvPicPr>
          <p:cNvPr id="33796" name="Content Placeholder 5" descr="AES_Cont3_IMG_7755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633" b="-163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ASKAP Antennas</a:t>
            </a:r>
          </a:p>
        </p:txBody>
      </p:sp>
      <p:sp>
        <p:nvSpPr>
          <p:cNvPr id="34819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  <p:pic>
        <p:nvPicPr>
          <p:cNvPr id="34820" name="Content Placeholder 5" descr="AES_Cont4_IMG_775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8942" r="-5894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ASKAP Antennas</a:t>
            </a:r>
          </a:p>
        </p:txBody>
      </p:sp>
      <p:pic>
        <p:nvPicPr>
          <p:cNvPr id="30723" name="Content Placeholder 4" descr="IMG_6660reflectorlift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8942" r="-58942"/>
          <a:stretch>
            <a:fillRect/>
          </a:stretch>
        </p:blipFill>
        <p:spPr/>
      </p:pic>
      <p:sp>
        <p:nvSpPr>
          <p:cNvPr id="3072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ASKAP Antennas</a:t>
            </a:r>
          </a:p>
        </p:txBody>
      </p:sp>
      <p:sp>
        <p:nvSpPr>
          <p:cNvPr id="35843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  <p:pic>
        <p:nvPicPr>
          <p:cNvPr id="35844" name="Content Placeholder 5" descr="SAM_044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6837" r="-4683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  <p:pic>
        <p:nvPicPr>
          <p:cNvPr id="4" name="Picture 3" descr="P8260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194" y="1156499"/>
            <a:ext cx="7199999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Overview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7763" y="1166813"/>
            <a:ext cx="7550150" cy="5214937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Science Goals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Scope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Location – the Murchison Radio-astronomy Observatory 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Progress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Antennas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>
                <a:solidFill>
                  <a:srgbClr val="FF0000"/>
                </a:solidFill>
              </a:rPr>
              <a:t>Phased Array Feeds (PAFs)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Digital Systems 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Network connection to Pawsey HPC Centre for SKA Science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Computing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Infrastructure and Power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Support Facility (Geraldton)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Design Enhancements – Mark II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Current Status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endParaRPr lang="en-AU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/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1081088" y="1193800"/>
            <a:ext cx="7353300" cy="5014913"/>
          </a:xfrm>
        </p:spPr>
        <p:txBody>
          <a:bodyPr/>
          <a:lstStyle/>
          <a:p>
            <a:pPr lvl="1">
              <a:buFont typeface="Arial"/>
              <a:buChar char="•"/>
            </a:pPr>
            <a:endParaRPr lang="en-AU" smtClean="0"/>
          </a:p>
          <a:p>
            <a:pPr>
              <a:buNone/>
            </a:pPr>
            <a:endParaRPr lang="en-AU" smtClean="0"/>
          </a:p>
          <a:p>
            <a:pPr>
              <a:buNone/>
            </a:pPr>
            <a:endParaRPr lang="en-AU" smtClean="0"/>
          </a:p>
        </p:txBody>
      </p:sp>
      <p:sp>
        <p:nvSpPr>
          <p:cNvPr id="18436" name="Title 1"/>
          <p:cNvSpPr>
            <a:spLocks noGrp="1"/>
          </p:cNvSpPr>
          <p:nvPr>
            <p:ph type="title" idx="4294967295"/>
          </p:nvPr>
        </p:nvSpPr>
        <p:spPr>
          <a:xfrm>
            <a:off x="890588" y="0"/>
            <a:ext cx="7558087" cy="928688"/>
          </a:xfrm>
        </p:spPr>
        <p:txBody>
          <a:bodyPr anchor="ctr"/>
          <a:lstStyle/>
          <a:p>
            <a:pPr eaLnBrk="1" hangingPunct="1"/>
            <a:r>
              <a:rPr lang="en-AU" smtClean="0"/>
              <a:t>ASKAP – Phased Array Feed Receiver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128" y="1350581"/>
            <a:ext cx="780213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>
              <a:buFont typeface="Arial"/>
              <a:buChar char="•"/>
            </a:pPr>
            <a:r>
              <a:rPr lang="en-US"/>
              <a:t> First full sized ASKAP PAF shipped to MRO 10 October 2011</a:t>
            </a:r>
          </a:p>
          <a:p>
            <a:pPr lvl="2">
              <a:buFont typeface="Arial"/>
              <a:buChar char="•"/>
            </a:pPr>
            <a:r>
              <a:rPr lang="en-US"/>
              <a:t> installed on ASKAP antenna 23 October 2011</a:t>
            </a:r>
          </a:p>
          <a:p>
            <a:pPr lvl="2">
              <a:buFont typeface="Arial"/>
              <a:buChar char="•"/>
            </a:pPr>
            <a:endParaRPr lang="en-US"/>
          </a:p>
          <a:p>
            <a:pPr lvl="1">
              <a:buFont typeface="Arial"/>
              <a:buChar char="•"/>
            </a:pPr>
            <a:r>
              <a:rPr lang="en-US"/>
              <a:t> Two more shipped November, installed early December</a:t>
            </a:r>
          </a:p>
          <a:p>
            <a:pPr lvl="2">
              <a:buFont typeface="Arial"/>
              <a:buChar char="•"/>
            </a:pPr>
            <a:r>
              <a:rPr lang="en-US"/>
              <a:t> an error in machining a plate meant water leaked in from heavy rains</a:t>
            </a:r>
          </a:p>
          <a:p>
            <a:pPr lvl="2">
              <a:buFont typeface="Arial"/>
              <a:buChar char="•"/>
            </a:pPr>
            <a:r>
              <a:rPr lang="en-US"/>
              <a:t> these two PAFs have been removed and returned to Marsfield for </a:t>
            </a:r>
          </a:p>
          <a:p>
            <a:pPr lvl="2"/>
            <a:r>
              <a:rPr lang="en-US"/>
              <a:t>  cleaning and checks</a:t>
            </a:r>
          </a:p>
          <a:p>
            <a:pPr lvl="2">
              <a:buFont typeface="Arial"/>
              <a:buChar char="•"/>
            </a:pPr>
            <a:r>
              <a:rPr lang="en-US"/>
              <a:t> two new PAFs will be sent to the MRO 24</a:t>
            </a:r>
            <a:r>
              <a:rPr lang="en-US" baseline="30000"/>
              <a:t>th</a:t>
            </a:r>
            <a:r>
              <a:rPr lang="en-US"/>
              <a:t> March</a:t>
            </a:r>
          </a:p>
          <a:p>
            <a:pPr lvl="2">
              <a:buFont typeface="Arial"/>
              <a:buChar char="•"/>
            </a:pPr>
            <a:endParaRPr lang="en-US"/>
          </a:p>
          <a:p>
            <a:pPr lvl="1">
              <a:buFont typeface="Arial"/>
              <a:buChar char="•"/>
            </a:pPr>
            <a:r>
              <a:rPr lang="en-US"/>
              <a:t> Remaining three will be installed by mid-year for BETA test bed</a:t>
            </a:r>
          </a:p>
          <a:p>
            <a:pPr lvl="1">
              <a:buFont typeface="Arial"/>
              <a:buChar char="•"/>
            </a:pPr>
            <a:endParaRPr lang="en-US"/>
          </a:p>
          <a:p>
            <a:pPr lvl="1">
              <a:buFont typeface="Arial"/>
              <a:buChar char="•"/>
            </a:pPr>
            <a:r>
              <a:rPr lang="en-US"/>
              <a:t> Mark II Variant in design – delivery scheduled for 6 in March 2013</a:t>
            </a:r>
          </a:p>
          <a:p>
            <a:pPr lvl="2">
              <a:buFont typeface="Arial"/>
              <a:buChar char="•"/>
            </a:pPr>
            <a:endParaRPr lang="en-US"/>
          </a:p>
          <a:p>
            <a:pPr lvl="1">
              <a:buFont typeface="Arial"/>
              <a:buChar char="•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1122363"/>
            <a:ext cx="614362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SST PI 9 November  2011</a:t>
            </a:r>
            <a:endParaRPr lang="en-AU" b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6692" y="549450"/>
            <a:ext cx="724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ASKAP PAF Aperture Beamformed Receiver Temp (Boresight Beam)</a:t>
            </a:r>
          </a:p>
        </p:txBody>
      </p:sp>
      <p:sp>
        <p:nvSpPr>
          <p:cNvPr id="5" name="Rectangle 4"/>
          <p:cNvSpPr/>
          <p:nvPr/>
        </p:nvSpPr>
        <p:spPr>
          <a:xfrm>
            <a:off x="1646528" y="5651537"/>
            <a:ext cx="68107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1400"/>
              <a:t>Sensitivity matching conditions:    Hay, IJMOT 5,6,2010 &amp; ICEAA 2010.</a:t>
            </a:r>
            <a:br>
              <a:rPr lang="en-AU" sz="1400"/>
            </a:br>
            <a:r>
              <a:rPr lang="en-AU" sz="1400"/>
              <a:t>Measurement:  unpublished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– Why are we building it 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860" y="1051366"/>
            <a:ext cx="7550150" cy="5214937"/>
          </a:xfrm>
        </p:spPr>
        <p:txBody>
          <a:bodyPr/>
          <a:lstStyle/>
          <a:p>
            <a:pPr marL="814388" lvl="1" indent="-457200">
              <a:lnSpc>
                <a:spcPct val="90000"/>
              </a:lnSpc>
              <a:buFontTx/>
              <a:buChar char="-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en-AU" smtClean="0"/>
              <a:t>To answer fundamental questions about the universe and how it formed and evolved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en-AU" smtClean="0"/>
              <a:t>To attract the Square Kilometre Array project to Australia: </a:t>
            </a:r>
          </a:p>
          <a:p>
            <a:pPr marL="457200" indent="-457200" eaLnBrk="1" hangingPunct="1">
              <a:lnSpc>
                <a:spcPct val="90000"/>
              </a:lnSpc>
              <a:buFontTx/>
              <a:buChar char="-"/>
            </a:pPr>
            <a:r>
              <a:rPr lang="en-AU" smtClean="0"/>
              <a:t>By demonstrating the best cm – metre radio telescope </a:t>
            </a:r>
            <a:r>
              <a:rPr lang="en-AU" smtClean="0">
                <a:solidFill>
                  <a:srgbClr val="FF0000"/>
                </a:solidFill>
              </a:rPr>
              <a:t>site</a:t>
            </a:r>
            <a:r>
              <a:rPr lang="en-AU" smtClean="0"/>
              <a:t> in the world</a:t>
            </a:r>
          </a:p>
          <a:p>
            <a:pPr marL="457200" indent="-457200" eaLnBrk="1" hangingPunct="1">
              <a:lnSpc>
                <a:spcPct val="90000"/>
              </a:lnSpc>
              <a:buFontTx/>
              <a:buChar char="-"/>
            </a:pPr>
            <a:r>
              <a:rPr lang="en-AU" smtClean="0"/>
              <a:t>By demonstrating we have </a:t>
            </a:r>
            <a:r>
              <a:rPr lang="en-AU" smtClean="0">
                <a:solidFill>
                  <a:srgbClr val="FF0000"/>
                </a:solidFill>
              </a:rPr>
              <a:t>technology</a:t>
            </a:r>
            <a:r>
              <a:rPr lang="en-AU" smtClean="0"/>
              <a:t> that may be appropriate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en-AU" smtClean="0"/>
              <a:t>	for the SKA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en-AU" smtClean="0"/>
              <a:t>-     By demonstrating we have the </a:t>
            </a:r>
            <a:r>
              <a:rPr lang="en-AU" smtClean="0">
                <a:solidFill>
                  <a:srgbClr val="FF0000"/>
                </a:solidFill>
              </a:rPr>
              <a:t>capability to host </a:t>
            </a:r>
            <a:r>
              <a:rPr lang="en-AU" smtClean="0"/>
              <a:t>a mega-science project</a:t>
            </a:r>
            <a:br>
              <a:rPr lang="en-AU" smtClean="0"/>
            </a:b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en-AU" smtClean="0"/>
              <a:t>To train future generations of engineers and scientists </a:t>
            </a:r>
          </a:p>
          <a:p>
            <a:pPr marL="457200" indent="-457200" algn="ctr" eaLnBrk="1" hangingPunct="1">
              <a:lnSpc>
                <a:spcPct val="90000"/>
              </a:lnSpc>
              <a:buNone/>
            </a:pPr>
            <a:endParaRPr lang="en-AU" sz="2400" b="1" smtClean="0"/>
          </a:p>
          <a:p>
            <a:pPr marL="457200" indent="-457200" algn="ctr" eaLnBrk="1" hangingPunct="1">
              <a:lnSpc>
                <a:spcPct val="90000"/>
              </a:lnSpc>
              <a:buNone/>
            </a:pPr>
            <a:r>
              <a:rPr lang="en-AU" sz="2400" b="1" smtClean="0">
                <a:solidFill>
                  <a:schemeClr val="tx1"/>
                </a:solidFill>
              </a:rPr>
              <a:t>ASKAP will be the most powerful survey radio telescope in the world by a factor of 10 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814388" lvl="1" indent="-457200">
              <a:lnSpc>
                <a:spcPct val="90000"/>
              </a:lnSpc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endParaRPr lang="en-AU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  <p:pic>
        <p:nvPicPr>
          <p:cNvPr id="4" name="Picture 3" descr="DSC038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  <p:pic>
        <p:nvPicPr>
          <p:cNvPr id="5" name="Picture 4" descr="3_PAFs_PowrPoi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95250"/>
            <a:ext cx="8620125" cy="666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  <p:pic>
        <p:nvPicPr>
          <p:cNvPr id="5" name="Picture 4" descr="P10101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654" y="647039"/>
            <a:ext cx="3284220" cy="5852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6242" y="1891551"/>
            <a:ext cx="32640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Analog racks, power supplies,</a:t>
            </a:r>
          </a:p>
          <a:p>
            <a:r>
              <a:rPr lang="en-US"/>
              <a:t>Digitiser and transport</a:t>
            </a:r>
          </a:p>
          <a:p>
            <a:r>
              <a:rPr lang="en-US"/>
              <a:t>(shielded racks) in pedestal 3</a:t>
            </a:r>
          </a:p>
          <a:p>
            <a:endParaRPr lang="en-US"/>
          </a:p>
          <a:p>
            <a:r>
              <a:rPr lang="en-US"/>
              <a:t>23 October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Overview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7763" y="1166813"/>
            <a:ext cx="7550150" cy="5214937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Science Goals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Scope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Location – the Murchison Radio-astronomy Observatory 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Progress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Antennas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Phased Array Feeds (PAFs)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>
                <a:solidFill>
                  <a:srgbClr val="FF0000"/>
                </a:solidFill>
              </a:rPr>
              <a:t>Digital Systems 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Network connection to Pawsey HPC Centre for SKA Science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Computing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Infrastructure and Power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Support Facility (Geraldton)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Design Enhancements – Mark II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Current Status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endParaRPr lang="en-AU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  <p:sp>
        <p:nvSpPr>
          <p:cNvPr id="46083" name="Content Placeholder 2"/>
          <p:cNvSpPr>
            <a:spLocks noGrp="1"/>
          </p:cNvSpPr>
          <p:nvPr>
            <p:ph idx="4294967295"/>
          </p:nvPr>
        </p:nvSpPr>
        <p:spPr>
          <a:xfrm>
            <a:off x="1081088" y="1193800"/>
            <a:ext cx="7353300" cy="501491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AU" smtClean="0"/>
          </a:p>
          <a:p>
            <a:pPr lvl="1" eaLnBrk="1" hangingPunct="1"/>
            <a:endParaRPr lang="en-AU" smtClean="0"/>
          </a:p>
        </p:txBody>
      </p:sp>
      <p:sp>
        <p:nvSpPr>
          <p:cNvPr id="46084" name="Title 1"/>
          <p:cNvSpPr>
            <a:spLocks noGrp="1"/>
          </p:cNvSpPr>
          <p:nvPr>
            <p:ph type="title" idx="4294967295"/>
          </p:nvPr>
        </p:nvSpPr>
        <p:spPr>
          <a:xfrm>
            <a:off x="890588" y="0"/>
            <a:ext cx="7558087" cy="928688"/>
          </a:xfrm>
        </p:spPr>
        <p:txBody>
          <a:bodyPr anchor="ctr"/>
          <a:lstStyle/>
          <a:p>
            <a:pPr eaLnBrk="1" hangingPunct="1"/>
            <a:r>
              <a:rPr lang="en-AU" smtClean="0"/>
              <a:t>ASKAP – Digital Systems II</a:t>
            </a:r>
          </a:p>
        </p:txBody>
      </p:sp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1050925" y="1435100"/>
            <a:ext cx="75565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73774" y="1189104"/>
            <a:ext cx="8123868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Why build our own custom processing system</a:t>
            </a:r>
            <a:r>
              <a:rPr lang="en-US"/>
              <a:t>:</a:t>
            </a:r>
          </a:p>
          <a:p>
            <a:pPr lvl="1">
              <a:buFont typeface="Arial"/>
              <a:buChar char="•"/>
            </a:pPr>
            <a:r>
              <a:rPr lang="en-US"/>
              <a:t> Massive data rates – 72 Terabits per second raw</a:t>
            </a:r>
          </a:p>
          <a:p>
            <a:pPr lvl="2">
              <a:buFont typeface="Arial"/>
              <a:buChar char="•"/>
            </a:pPr>
            <a:r>
              <a:rPr lang="en-US"/>
              <a:t> 144 500 GB disks per second or 1,440 Blue-Ray disks per second </a:t>
            </a:r>
          </a:p>
          <a:p>
            <a:pPr lvl="2"/>
            <a:r>
              <a:rPr lang="en-US">
                <a:solidFill>
                  <a:srgbClr val="FF0000"/>
                </a:solidFill>
              </a:rPr>
              <a:t>= 124 MILLION Blue-Ray disks per day</a:t>
            </a:r>
          </a:p>
          <a:p>
            <a:pPr lvl="2"/>
            <a:r>
              <a:rPr lang="en-US">
                <a:solidFill>
                  <a:srgbClr val="FF0000"/>
                </a:solidFill>
              </a:rPr>
              <a:t>= stack 62 km tall</a:t>
            </a:r>
          </a:p>
          <a:p>
            <a:pPr lvl="2"/>
            <a:r>
              <a:rPr lang="en-US"/>
              <a:t>or</a:t>
            </a:r>
          </a:p>
          <a:p>
            <a:pPr lvl="2">
              <a:buFont typeface="Arial"/>
              <a:buChar char="•"/>
            </a:pPr>
            <a:r>
              <a:rPr lang="en-US"/>
              <a:t> “Post processor” data rate is about 1 DVD per second</a:t>
            </a:r>
          </a:p>
          <a:p>
            <a:pPr lvl="2"/>
            <a:r>
              <a:rPr lang="en-US">
                <a:solidFill>
                  <a:srgbClr val="FF0000"/>
                </a:solidFill>
              </a:rPr>
              <a:t>= 31 MILLION DVD’s per year</a:t>
            </a:r>
          </a:p>
          <a:p>
            <a:pPr lvl="2">
              <a:buFont typeface="Arial"/>
              <a:buChar char="•"/>
            </a:pPr>
            <a:endParaRPr lang="en-US"/>
          </a:p>
          <a:p>
            <a:pPr lvl="1">
              <a:buFont typeface="Arial"/>
              <a:buChar char="•"/>
            </a:pPr>
            <a:r>
              <a:rPr lang="en-US"/>
              <a:t> Over 1 Peta operations per second needed on this simply for the   </a:t>
            </a:r>
          </a:p>
          <a:p>
            <a:pPr lvl="1"/>
            <a:r>
              <a:rPr lang="en-US"/>
              <a:t>  filtering, beamforming and correlation</a:t>
            </a:r>
          </a:p>
          <a:p>
            <a:pPr lvl="1">
              <a:buFont typeface="Arial"/>
              <a:buChar char="•"/>
            </a:pPr>
            <a:endParaRPr lang="en-US"/>
          </a:p>
          <a:p>
            <a:pPr lvl="1">
              <a:buFont typeface="Arial"/>
              <a:buChar char="•"/>
            </a:pPr>
            <a:r>
              <a:rPr lang="en-US"/>
              <a:t> 800 dedicated processor cards needed for this using a special type   </a:t>
            </a:r>
          </a:p>
          <a:p>
            <a:pPr lvl="1"/>
            <a:r>
              <a:rPr lang="en-US"/>
              <a:t>  of programmable computer chip (FPGAs: Virtex 6)</a:t>
            </a:r>
          </a:p>
          <a:p>
            <a:pPr lvl="1">
              <a:buFont typeface="Arial"/>
              <a:buChar char="•"/>
            </a:pPr>
            <a:endParaRPr lang="en-US"/>
          </a:p>
          <a:p>
            <a:r>
              <a:rPr lang="en-US"/>
              <a:t>No commercial supercomputer can handle these data rates </a:t>
            </a:r>
            <a:r>
              <a:rPr lang="en-US">
                <a:solidFill>
                  <a:srgbClr val="FF0000"/>
                </a:solidFill>
              </a:rPr>
              <a:t>AND</a:t>
            </a:r>
            <a:r>
              <a:rPr lang="en-US"/>
              <a:t> the processing needs</a:t>
            </a:r>
          </a:p>
          <a:p>
            <a:pPr>
              <a:buFontTx/>
              <a:buChar char="-"/>
            </a:pPr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  <p:sp>
        <p:nvSpPr>
          <p:cNvPr id="46083" name="Content Placeholder 2"/>
          <p:cNvSpPr>
            <a:spLocks noGrp="1"/>
          </p:cNvSpPr>
          <p:nvPr>
            <p:ph idx="4294967295"/>
          </p:nvPr>
        </p:nvSpPr>
        <p:spPr>
          <a:xfrm>
            <a:off x="1081088" y="1193800"/>
            <a:ext cx="7353300" cy="501491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AU" smtClean="0"/>
          </a:p>
          <a:p>
            <a:pPr lvl="1" eaLnBrk="1" hangingPunct="1"/>
            <a:endParaRPr lang="en-AU" smtClean="0"/>
          </a:p>
        </p:txBody>
      </p:sp>
      <p:sp>
        <p:nvSpPr>
          <p:cNvPr id="46084" name="Title 1"/>
          <p:cNvSpPr>
            <a:spLocks noGrp="1"/>
          </p:cNvSpPr>
          <p:nvPr>
            <p:ph type="title" idx="4294967295"/>
          </p:nvPr>
        </p:nvSpPr>
        <p:spPr>
          <a:xfrm>
            <a:off x="890588" y="0"/>
            <a:ext cx="7558087" cy="928688"/>
          </a:xfrm>
        </p:spPr>
        <p:txBody>
          <a:bodyPr anchor="ctr"/>
          <a:lstStyle/>
          <a:p>
            <a:pPr eaLnBrk="1" hangingPunct="1"/>
            <a:r>
              <a:rPr lang="en-AU" smtClean="0"/>
              <a:t>ASKAP – Digital Systems</a:t>
            </a:r>
          </a:p>
        </p:txBody>
      </p:sp>
      <p:sp>
        <p:nvSpPr>
          <p:cNvPr id="46085" name="TextBox 4"/>
          <p:cNvSpPr txBox="1">
            <a:spLocks noChangeArrowheads="1"/>
          </p:cNvSpPr>
          <p:nvPr/>
        </p:nvSpPr>
        <p:spPr bwMode="auto">
          <a:xfrm>
            <a:off x="924832" y="1164878"/>
            <a:ext cx="7556500" cy="563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Beamformer and Correlator use same 16 card ATCA chassis and Redback processor card</a:t>
            </a:r>
          </a:p>
          <a:p>
            <a:r>
              <a:rPr lang="en-US"/>
              <a:t> </a:t>
            </a:r>
          </a:p>
          <a:p>
            <a:r>
              <a:rPr lang="en-US" b="1"/>
              <a:t>Beamformer</a:t>
            </a:r>
            <a:r>
              <a:rPr lang="en-US"/>
              <a:t>:</a:t>
            </a:r>
          </a:p>
          <a:p>
            <a:r>
              <a:rPr lang="en-US"/>
              <a:t>	- one per antenna</a:t>
            </a:r>
          </a:p>
          <a:p>
            <a:r>
              <a:rPr lang="en-US"/>
              <a:t>	- 16 cards (64 V6 FPGA) per beamformer chassis</a:t>
            </a:r>
          </a:p>
          <a:p>
            <a:r>
              <a:rPr lang="en-US"/>
              <a:t>	- 1.8 Tbit/sec input data rate per chassis</a:t>
            </a:r>
          </a:p>
          <a:p>
            <a:r>
              <a:rPr lang="en-US"/>
              <a:t>	- 188 x 10 Gb optical fibre input via 12 fibre “ribbon cable”</a:t>
            </a:r>
          </a:p>
          <a:p>
            <a:r>
              <a:rPr lang="en-US"/>
              <a:t>	- 2.4 kW power consumption each chassis</a:t>
            </a:r>
          </a:p>
          <a:p>
            <a:r>
              <a:rPr lang="en-US"/>
              <a:t>	- 36 chassis</a:t>
            </a:r>
          </a:p>
          <a:p>
            <a:endParaRPr lang="en-US"/>
          </a:p>
          <a:p>
            <a:r>
              <a:rPr lang="en-US" b="1"/>
              <a:t>Correlator:</a:t>
            </a:r>
          </a:p>
          <a:p>
            <a:r>
              <a:rPr lang="en-US"/>
              <a:t>	- 16 ATCA chassis</a:t>
            </a:r>
          </a:p>
          <a:p>
            <a:r>
              <a:rPr lang="en-US"/>
              <a:t>	- 16 cards </a:t>
            </a:r>
          </a:p>
          <a:p>
            <a:endParaRPr lang="en-US"/>
          </a:p>
          <a:p>
            <a:r>
              <a:rPr lang="en-US"/>
              <a:t>= Total of 800 custom processor boards</a:t>
            </a:r>
          </a:p>
          <a:p>
            <a:endParaRPr lang="en-US"/>
          </a:p>
          <a:p>
            <a:r>
              <a:rPr lang="en-US"/>
              <a:t>= 320 kW of electricity !</a:t>
            </a: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ASKAP – Digital Systems</a:t>
            </a:r>
          </a:p>
        </p:txBody>
      </p:sp>
      <p:sp>
        <p:nvSpPr>
          <p:cNvPr id="11448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AU" sz="2400"/>
          </a:p>
          <a:p>
            <a:pPr algn="ctr">
              <a:buFontTx/>
              <a:buNone/>
            </a:pPr>
            <a:r>
              <a:rPr lang="en-AU" sz="3200"/>
              <a:t>        BEAMFORMER</a:t>
            </a:r>
          </a:p>
        </p:txBody>
      </p:sp>
      <p:pic>
        <p:nvPicPr>
          <p:cNvPr id="1144837" name="Picture 5" descr="Front side of the antenna hardware looking very neat and tidy – showing 48 digital receiver cards and 192 fibres.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5838" y="2570163"/>
            <a:ext cx="2220912" cy="3979862"/>
          </a:xfrm>
          <a:prstGeom prst="rect">
            <a:avLst/>
          </a:prstGeom>
          <a:noFill/>
        </p:spPr>
      </p:pic>
      <p:pic>
        <p:nvPicPr>
          <p:cNvPr id="1144839" name="Picture 7" descr="An amazing amount of hardware squeezes into a 16-slot ATCA shelf. One Ethernet connection controls the entire shelf (blue) and the yellow cable contains the BAT timing signals.">
            <a:hlinkClick r:id="rId4"/>
          </p:cNvPr>
          <p:cNvPicPr preferRelativeResize="0"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049713" y="2654300"/>
            <a:ext cx="4416425" cy="3897313"/>
          </a:xfrm>
          <a:noFill/>
          <a:ln/>
        </p:spPr>
      </p:pic>
      <p:pic>
        <p:nvPicPr>
          <p:cNvPr id="1144840" name="Picture 8" descr="DragonFly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68413" y="1039813"/>
            <a:ext cx="1449387" cy="1289050"/>
          </a:xfrm>
          <a:prstGeom prst="rect">
            <a:avLst/>
          </a:prstGeom>
          <a:noFill/>
        </p:spPr>
      </p:pic>
      <p:pic>
        <p:nvPicPr>
          <p:cNvPr id="1144841" name="Picture 9" descr="Redback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73938" y="1077913"/>
            <a:ext cx="1341437" cy="1349375"/>
          </a:xfrm>
          <a:prstGeom prst="rect">
            <a:avLst/>
          </a:prstGeom>
          <a:noFill/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ASKAP – Digital Systems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  <p:pic>
        <p:nvPicPr>
          <p:cNvPr id="12" name="Picture 11" descr="image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60" y="1147363"/>
            <a:ext cx="3852000" cy="5400000"/>
          </a:xfrm>
          <a:prstGeom prst="rect">
            <a:avLst/>
          </a:prstGeom>
        </p:spPr>
      </p:pic>
      <p:pic>
        <p:nvPicPr>
          <p:cNvPr id="13" name="Picture 12" descr="image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000" y="2814255"/>
            <a:ext cx="4608000" cy="3456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52334" y="1562322"/>
            <a:ext cx="3546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Integration and test area (Digital)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Overview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7763" y="1166813"/>
            <a:ext cx="7550150" cy="5214937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Science Goals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Scope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Location – the Murchison Radio-astronomy Observatory 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Progress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Antennas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Phased Array Feeds (PAFs)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Digital Systems 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>
                <a:solidFill>
                  <a:srgbClr val="FF0000"/>
                </a:solidFill>
              </a:rPr>
              <a:t>Network connection to Pawsey HPC Centre for SKA Science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Computing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Infrastructure and Power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Support Facility (Geraldton)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Design Enhancements – Mark II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Current Status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endParaRPr lang="en-AU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/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1081088" y="1193800"/>
            <a:ext cx="7353300" cy="5014913"/>
          </a:xfrm>
        </p:spPr>
        <p:txBody>
          <a:bodyPr/>
          <a:lstStyle/>
          <a:p>
            <a:pPr lvl="1">
              <a:buFont typeface="Arial"/>
              <a:buChar char="•"/>
            </a:pPr>
            <a:endParaRPr lang="en-AU" smtClean="0"/>
          </a:p>
          <a:p>
            <a:pPr>
              <a:buNone/>
            </a:pPr>
            <a:endParaRPr lang="en-AU" smtClean="0"/>
          </a:p>
          <a:p>
            <a:pPr>
              <a:buNone/>
            </a:pPr>
            <a:endParaRPr lang="en-AU" smtClean="0"/>
          </a:p>
        </p:txBody>
      </p:sp>
      <p:sp>
        <p:nvSpPr>
          <p:cNvPr id="18436" name="Title 1"/>
          <p:cNvSpPr>
            <a:spLocks noGrp="1"/>
          </p:cNvSpPr>
          <p:nvPr>
            <p:ph type="title" idx="4294967295"/>
          </p:nvPr>
        </p:nvSpPr>
        <p:spPr>
          <a:xfrm>
            <a:off x="890588" y="0"/>
            <a:ext cx="7558087" cy="928688"/>
          </a:xfrm>
        </p:spPr>
        <p:txBody>
          <a:bodyPr anchor="ctr"/>
          <a:lstStyle/>
          <a:p>
            <a:pPr eaLnBrk="1" hangingPunct="1"/>
            <a:r>
              <a:rPr lang="en-AU" smtClean="0"/>
              <a:t>ASKAP – Fibre MRO to Geraldton to Perth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9108" y="1296916"/>
            <a:ext cx="8135560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/>
              <a:t> CCTS completed the fibre installation in early June 2011</a:t>
            </a:r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Three repeater huts fitted with equipment by CSIRO staff (mid June 2011)</a:t>
            </a:r>
          </a:p>
          <a:p>
            <a:pPr lvl="1">
              <a:buFont typeface="Arial"/>
              <a:buChar char="•"/>
            </a:pPr>
            <a:r>
              <a:rPr lang="en-US"/>
              <a:t> two huts solar powered, one hut grid connected</a:t>
            </a:r>
          </a:p>
          <a:p>
            <a:pPr lvl="1">
              <a:buFont typeface="Arial"/>
              <a:buChar char="•"/>
            </a:pPr>
            <a:r>
              <a:rPr lang="en-US"/>
              <a:t> economical, low power</a:t>
            </a:r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First end-to-end (MRO to Geraldton) light on Sunday 19 June 2011</a:t>
            </a:r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First 1 Gb/sec transmission in mid-July 2011, allowing the eVLBI observation</a:t>
            </a:r>
          </a:p>
          <a:p>
            <a:endParaRPr lang="en-US"/>
          </a:p>
          <a:p>
            <a:pPr>
              <a:buFont typeface="Arial"/>
              <a:buChar char="•"/>
            </a:pPr>
            <a:r>
              <a:rPr lang="en-US"/>
              <a:t> NBN link Geraldton to Perth completed and tested</a:t>
            </a:r>
          </a:p>
          <a:p>
            <a:endParaRPr lang="en-US"/>
          </a:p>
          <a:p>
            <a:pPr>
              <a:buFont typeface="Arial"/>
              <a:buChar char="•"/>
            </a:pPr>
            <a:r>
              <a:rPr lang="en-US"/>
              <a:t> Expect full access MRO – Pawsey HPC for SKA Science at 10 Gb/s in </a:t>
            </a:r>
          </a:p>
          <a:p>
            <a:r>
              <a:rPr lang="en-US"/>
              <a:t>  mid February 2012</a:t>
            </a:r>
          </a:p>
          <a:p>
            <a:r>
              <a:rPr lang="en-US"/>
              <a:t>	- 40 Gb/sec May 2012</a:t>
            </a:r>
          </a:p>
          <a:p>
            <a:endParaRPr lang="en-US"/>
          </a:p>
          <a:p>
            <a:pPr>
              <a:buFont typeface="Arial"/>
              <a:buChar char="•"/>
            </a:pPr>
            <a:r>
              <a:rPr lang="en-US"/>
              <a:t> (Currently ADSL level from Geraldton to outside world)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Square Kilometer Array</a:t>
            </a:r>
          </a:p>
        </p:txBody>
      </p:sp>
      <p:sp>
        <p:nvSpPr>
          <p:cNvPr id="733187" name="Rectangle 3"/>
          <p:cNvSpPr>
            <a:spLocks noChangeArrowheads="1"/>
          </p:cNvSpPr>
          <p:nvPr/>
        </p:nvSpPr>
        <p:spPr bwMode="auto">
          <a:xfrm>
            <a:off x="873125" y="1146175"/>
            <a:ext cx="5651500" cy="310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AU" sz="2800" b="1">
                <a:solidFill>
                  <a:schemeClr val="accent1"/>
                </a:solidFill>
              </a:rPr>
              <a:t>SKA Key Science Goals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AU" sz="2000"/>
              <a:t> Probing the Dark Ages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AU" sz="2000"/>
              <a:t> Galaxy Evolution, Cosmology and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</a:pPr>
            <a:r>
              <a:rPr lang="en-AU" sz="2000"/>
              <a:t>  Dark Energy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AU" sz="2000"/>
              <a:t> Origin and Evolution of Cosmic          </a:t>
            </a:r>
            <a:br>
              <a:rPr lang="en-AU" sz="2000"/>
            </a:br>
            <a:r>
              <a:rPr lang="en-AU" sz="2000"/>
              <a:t>  Magnetism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AU" sz="2000"/>
              <a:t> Was Einstein right?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AU" sz="2000"/>
              <a:t> Cradle of Life</a:t>
            </a:r>
          </a:p>
        </p:txBody>
      </p:sp>
      <p:sp>
        <p:nvSpPr>
          <p:cNvPr id="733188" name="Rectangle 4"/>
          <p:cNvSpPr>
            <a:spLocks noChangeArrowheads="1"/>
          </p:cNvSpPr>
          <p:nvPr/>
        </p:nvSpPr>
        <p:spPr bwMode="auto">
          <a:xfrm>
            <a:off x="806450" y="4431159"/>
            <a:ext cx="4249881" cy="180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buFontTx/>
              <a:buChar char="-"/>
            </a:pPr>
            <a:r>
              <a:rPr lang="en-AU" sz="2800" b="1"/>
              <a:t> </a:t>
            </a:r>
            <a:r>
              <a:rPr lang="en-AU" sz="2400" b="1"/>
              <a:t>9 countries interested (+?)</a:t>
            </a:r>
          </a:p>
          <a:p>
            <a:pPr>
              <a:lnSpc>
                <a:spcPct val="55000"/>
              </a:lnSpc>
              <a:spcBef>
                <a:spcPct val="50000"/>
              </a:spcBef>
              <a:buFontTx/>
              <a:buChar char="-"/>
            </a:pPr>
            <a:r>
              <a:rPr lang="en-AU" sz="2400" b="1"/>
              <a:t> ~ $2.5B dollars</a:t>
            </a:r>
          </a:p>
          <a:p>
            <a:pPr>
              <a:lnSpc>
                <a:spcPct val="55000"/>
              </a:lnSpc>
              <a:spcBef>
                <a:spcPct val="50000"/>
              </a:spcBef>
              <a:buFontTx/>
              <a:buChar char="-"/>
            </a:pPr>
            <a:r>
              <a:rPr lang="en-AU" sz="2400" b="1"/>
              <a:t> Sited in either Australia or</a:t>
            </a:r>
          </a:p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en-AU" sz="2400" b="1"/>
              <a:t>  Southern Africa</a:t>
            </a:r>
          </a:p>
          <a:p>
            <a:endParaRPr lang="en-AU"/>
          </a:p>
        </p:txBody>
      </p:sp>
      <p:sp>
        <p:nvSpPr>
          <p:cNvPr id="733189" name="Rectangle 5"/>
          <p:cNvSpPr>
            <a:spLocks noChangeArrowheads="1"/>
          </p:cNvSpPr>
          <p:nvPr/>
        </p:nvSpPr>
        <p:spPr bwMode="auto">
          <a:xfrm>
            <a:off x="6245225" y="13763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33190" name="Picture 6" descr="reion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6127750" y="1306513"/>
            <a:ext cx="3016250" cy="51498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System and Data Flow</a:t>
            </a:r>
          </a:p>
        </p:txBody>
      </p:sp>
      <p:pic>
        <p:nvPicPr>
          <p:cNvPr id="49155" name="Picture 3" descr="dataFl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0938"/>
            <a:ext cx="92106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dataFlowLin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50938"/>
            <a:ext cx="92106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2454" name="Text Box 6"/>
          <p:cNvSpPr txBox="1">
            <a:spLocks noChangeArrowheads="1"/>
          </p:cNvSpPr>
          <p:nvPr/>
        </p:nvSpPr>
        <p:spPr bwMode="auto">
          <a:xfrm>
            <a:off x="5003800" y="2900363"/>
            <a:ext cx="711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b="1"/>
              <a:t>NBN</a:t>
            </a:r>
          </a:p>
        </p:txBody>
      </p:sp>
      <p:sp>
        <p:nvSpPr>
          <p:cNvPr id="49158" name="Footer Placeholder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45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System and Data Flow</a:t>
            </a:r>
          </a:p>
        </p:txBody>
      </p:sp>
      <p:pic>
        <p:nvPicPr>
          <p:cNvPr id="50179" name="Picture 3" descr="dataFl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0938"/>
            <a:ext cx="92106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dataFlowLin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50938"/>
            <a:ext cx="92106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2453" name="AutoShape 5"/>
          <p:cNvSpPr>
            <a:spLocks noChangeArrowheads="1"/>
          </p:cNvSpPr>
          <p:nvPr/>
        </p:nvSpPr>
        <p:spPr bwMode="auto">
          <a:xfrm>
            <a:off x="4421188" y="3135313"/>
            <a:ext cx="1412875" cy="290512"/>
          </a:xfrm>
          <a:prstGeom prst="rightArrow">
            <a:avLst>
              <a:gd name="adj1" fmla="val 50000"/>
              <a:gd name="adj2" fmla="val 12158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2454" name="Text Box 6"/>
          <p:cNvSpPr txBox="1">
            <a:spLocks noChangeArrowheads="1"/>
          </p:cNvSpPr>
          <p:nvPr/>
        </p:nvSpPr>
        <p:spPr bwMode="auto">
          <a:xfrm>
            <a:off x="4135438" y="2873375"/>
            <a:ext cx="71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AU" b="1"/>
              <a:t>NBN</a:t>
            </a:r>
          </a:p>
        </p:txBody>
      </p:sp>
      <p:pic>
        <p:nvPicPr>
          <p:cNvPr id="872455" name="Picture 7" descr="IMG_004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2863" y="1208088"/>
            <a:ext cx="4987925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2456" name="WordArt 8"/>
          <p:cNvSpPr>
            <a:spLocks noChangeArrowheads="1" noChangeShapeType="1" noTextEdit="1"/>
          </p:cNvSpPr>
          <p:nvPr/>
        </p:nvSpPr>
        <p:spPr bwMode="auto">
          <a:xfrm>
            <a:off x="4794250" y="3902075"/>
            <a:ext cx="31432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 Black"/>
                <a:ea typeface="Arial Black"/>
                <a:cs typeface="Arial Black"/>
              </a:rPr>
              <a:t>21 May 2010</a:t>
            </a:r>
          </a:p>
        </p:txBody>
      </p:sp>
      <p:sp>
        <p:nvSpPr>
          <p:cNvPr id="50185" name="Footer Placeholder 8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2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2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7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453" grpId="0" animBg="1"/>
      <p:bldP spid="872454" grpId="0"/>
      <p:bldP spid="87245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ASKAP Fibre link: MRO to Geraldton</a:t>
            </a:r>
          </a:p>
        </p:txBody>
      </p:sp>
      <p:sp>
        <p:nvSpPr>
          <p:cNvPr id="54275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  <p:pic>
        <p:nvPicPr>
          <p:cNvPr id="54276" name="Content Placeholder 6" descr="DSCF206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471" r="-447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  <p:pic>
        <p:nvPicPr>
          <p:cNvPr id="3" name="Content Placeholder 4" descr="IMG_1235-LoRes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4" b="7764"/>
          <a:stretch>
            <a:fillRect/>
          </a:stretch>
        </p:blipFill>
        <p:spPr bwMode="auto">
          <a:xfrm>
            <a:off x="1164683" y="1330693"/>
            <a:ext cx="7343775" cy="492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lc="http://schemas.openxmlformats.org/drawingml/2006/lockedCanvas" xmlns:ma14="http://schemas.microsoft.com/office/mac/drawingml/2011/main" xmlns="" xmlns:mv="urn:schemas-microsoft-com:mac:vml" xmlns:mc="http://schemas.openxmlformats.org/markup-compatibility/2006" val="1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7752" y="387318"/>
            <a:ext cx="4689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+mj-lt"/>
              </a:rPr>
              <a:t>ASKAP – fibre repeater hut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Overview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7763" y="1166813"/>
            <a:ext cx="7550150" cy="5214937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Science Goals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Scope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Location – the Murchison Radio-astronomy Observatory 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Progress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Antennas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Phased Array Feeds (PAFs)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Digital Systems 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Network connection to Pawsey HPC Centre for SKA Science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>
                <a:solidFill>
                  <a:srgbClr val="FF0000"/>
                </a:solidFill>
              </a:rPr>
              <a:t>Computing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Infrastructure and Power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Support Facility (Geraldton)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Design Enhancements – Mark II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Current Status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endParaRPr lang="en-AU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  <p:sp>
        <p:nvSpPr>
          <p:cNvPr id="47107" name="Content Placeholder 2"/>
          <p:cNvSpPr>
            <a:spLocks noGrp="1"/>
          </p:cNvSpPr>
          <p:nvPr>
            <p:ph idx="4294967295"/>
          </p:nvPr>
        </p:nvSpPr>
        <p:spPr>
          <a:xfrm>
            <a:off x="1081088" y="1193800"/>
            <a:ext cx="7353300" cy="5014913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AU" smtClean="0"/>
          </a:p>
          <a:p>
            <a:pPr lvl="1" eaLnBrk="1" hangingPunct="1"/>
            <a:endParaRPr lang="en-AU" smtClean="0"/>
          </a:p>
        </p:txBody>
      </p:sp>
      <p:sp>
        <p:nvSpPr>
          <p:cNvPr id="47108" name="Title 1"/>
          <p:cNvSpPr>
            <a:spLocks noGrp="1"/>
          </p:cNvSpPr>
          <p:nvPr>
            <p:ph type="title" idx="4294967295"/>
          </p:nvPr>
        </p:nvSpPr>
        <p:spPr>
          <a:xfrm>
            <a:off x="890588" y="306252"/>
            <a:ext cx="7558087" cy="928688"/>
          </a:xfrm>
        </p:spPr>
        <p:txBody>
          <a:bodyPr anchor="ctr"/>
          <a:lstStyle/>
          <a:p>
            <a:pPr eaLnBrk="1" hangingPunct="1"/>
            <a:r>
              <a:rPr lang="en-AU" smtClean="0"/>
              <a:t>ASKAP – Computing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3645" y="1261035"/>
            <a:ext cx="8413143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Data rate is still enormous:</a:t>
            </a:r>
            <a:br>
              <a:rPr lang="en-US"/>
            </a:br>
            <a:r>
              <a:rPr lang="en-US"/>
              <a:t>- wideband spectral imager/survey instrument – </a:t>
            </a:r>
          </a:p>
          <a:p>
            <a:r>
              <a:rPr lang="en-US"/>
              <a:t>	- 188 individual raw beams (~ 30 “processed”)</a:t>
            </a:r>
          </a:p>
          <a:p>
            <a:r>
              <a:rPr lang="en-US"/>
              <a:t>	- 16,000 spectral channels</a:t>
            </a:r>
          </a:p>
          <a:p>
            <a:r>
              <a:rPr lang="en-US"/>
              <a:t>	- 36 antennas</a:t>
            </a:r>
          </a:p>
          <a:p>
            <a:r>
              <a:rPr lang="en-US"/>
              <a:t>	</a:t>
            </a:r>
            <a:r>
              <a:rPr lang="en-US">
                <a:solidFill>
                  <a:srgbClr val="FF0000"/>
                </a:solidFill>
              </a:rPr>
              <a:t>72 Tbits raw data rate into the Beamformers</a:t>
            </a:r>
          </a:p>
          <a:p>
            <a:pPr>
              <a:buFontTx/>
              <a:buChar char="-"/>
            </a:pPr>
            <a:r>
              <a:rPr lang="en-US"/>
              <a:t> Approximately 40 Gb/sec data post-correlation to the imaging computer (Perth,</a:t>
            </a:r>
          </a:p>
          <a:p>
            <a:pPr lvl="1"/>
            <a:r>
              <a:rPr lang="en-US"/>
              <a:t>520 miles away)</a:t>
            </a:r>
          </a:p>
          <a:p>
            <a:pPr>
              <a:buFontTx/>
              <a:buChar char="-"/>
            </a:pPr>
            <a:endParaRPr lang="en-US"/>
          </a:p>
          <a:p>
            <a:r>
              <a:rPr lang="en-US"/>
              <a:t>Result:   </a:t>
            </a:r>
            <a:r>
              <a:rPr lang="en-US">
                <a:solidFill>
                  <a:srgbClr val="FF0000"/>
                </a:solidFill>
              </a:rPr>
              <a:t>A Petaflop scale machine for imaging required</a:t>
            </a:r>
          </a:p>
          <a:p>
            <a:endParaRPr lang="en-US"/>
          </a:p>
          <a:p>
            <a:r>
              <a:rPr lang="en-US"/>
              <a:t>Initially a 100 Tflop computer needed for sub-section of array (BETA) at Murdoch</a:t>
            </a:r>
          </a:p>
          <a:p>
            <a:pPr lvl="1"/>
            <a:r>
              <a:rPr lang="en-US"/>
              <a:t>University (Perth) – 87</a:t>
            </a:r>
            <a:r>
              <a:rPr lang="en-US" baseline="30000"/>
              <a:t>th</a:t>
            </a:r>
            <a:r>
              <a:rPr lang="en-US"/>
              <a:t> most powerful supercomputer in the world</a:t>
            </a:r>
          </a:p>
          <a:p>
            <a:endParaRPr lang="en-US"/>
          </a:p>
          <a:p>
            <a:r>
              <a:rPr lang="en-US"/>
              <a:t>$80 million granted to iVEC by Federal Government in 2009 to create the </a:t>
            </a:r>
          </a:p>
          <a:p>
            <a:r>
              <a:rPr lang="en-US"/>
              <a:t>Pawsey High Performance Computing Centre for SKA Science (Perth)</a:t>
            </a:r>
          </a:p>
          <a:p>
            <a:endParaRPr lang="en-US"/>
          </a:p>
          <a:p>
            <a:pPr lvl="1"/>
            <a:endParaRPr lang="en-US"/>
          </a:p>
          <a:p>
            <a:pPr>
              <a:buFontTx/>
              <a:buChar char="-"/>
            </a:pPr>
            <a:endParaRPr lang="en-US"/>
          </a:p>
          <a:p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245742" y="2723090"/>
            <a:ext cx="420487" cy="24034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ASKAP – Pawsey Centre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5577" y="1157976"/>
            <a:ext cx="7169150" cy="2390775"/>
          </a:xfrm>
        </p:spPr>
        <p:txBody>
          <a:bodyPr/>
          <a:lstStyle/>
          <a:p>
            <a:pPr lvl="1"/>
            <a:r>
              <a:rPr lang="en-US">
                <a:solidFill>
                  <a:srgbClr val="000000"/>
                </a:solidFill>
              </a:rPr>
              <a:t>Building foundation work started</a:t>
            </a: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pPr lvl="1"/>
            <a:r>
              <a:rPr lang="en-US">
                <a:solidFill>
                  <a:srgbClr val="000000"/>
                </a:solidFill>
              </a:rPr>
              <a:t>Tenders for the supercomputer under evaluation by the review panel now</a:t>
            </a: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pPr lvl="1"/>
            <a:r>
              <a:rPr lang="en-US">
                <a:solidFill>
                  <a:srgbClr val="000000"/>
                </a:solidFill>
              </a:rPr>
              <a:t>Test bore for the geothermal system (120 metres) completed – positive results</a:t>
            </a: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pPr lvl="2"/>
            <a:r>
              <a:rPr lang="en-US">
                <a:solidFill>
                  <a:srgbClr val="000000"/>
                </a:solidFill>
              </a:rPr>
              <a:t>3.3 km deep bore scheduled for completion around October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  <p:pic>
        <p:nvPicPr>
          <p:cNvPr id="3" name="Picture 2" descr="HP_PO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996" y="0"/>
            <a:ext cx="67380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  <p:pic>
        <p:nvPicPr>
          <p:cNvPr id="3" name="Picture 2" descr="IMG00375-20120206-18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39" y="1171696"/>
            <a:ext cx="7200000" cy="5400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Overview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7763" y="1166813"/>
            <a:ext cx="7550150" cy="5214937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Science Goals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Scope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Location – the Murchison Radio-astronomy Observatory 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Progress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Antennas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Phased Array Feeds (PAFs)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Digital Systems 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Network connection to Pawsey HPC Centre for SKA Science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Computing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>
                <a:solidFill>
                  <a:srgbClr val="FF0000"/>
                </a:solidFill>
              </a:rPr>
              <a:t>MRO Infrastructure </a:t>
            </a:r>
            <a:r>
              <a:rPr lang="en-AU" smtClean="0"/>
              <a:t>and Power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Support Facility (Geraldton)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Design Enhancements – Mark II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Current Status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endParaRPr lang="en-AU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Australian SKA Pathfinder (ASKAP)</a:t>
            </a:r>
          </a:p>
        </p:txBody>
      </p:sp>
      <p:sp>
        <p:nvSpPr>
          <p:cNvPr id="910339" name="Rectangle 3"/>
          <p:cNvSpPr>
            <a:spLocks noChangeArrowheads="1"/>
          </p:cNvSpPr>
          <p:nvPr/>
        </p:nvSpPr>
        <p:spPr bwMode="auto">
          <a:xfrm>
            <a:off x="837358" y="1225171"/>
            <a:ext cx="464742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AU" sz="2400" b="1">
                <a:solidFill>
                  <a:schemeClr val="accent1"/>
                </a:solidFill>
              </a:rPr>
              <a:t>ASKAP Key Science Goals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AU" sz="2000">
                <a:solidFill>
                  <a:srgbClr val="C2C2C2"/>
                </a:solidFill>
              </a:rPr>
              <a:t> Probing the Dark Ages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AU" sz="2000"/>
              <a:t> Galaxy Evolution, Cosmology and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</a:pPr>
            <a:r>
              <a:rPr lang="en-AU" sz="2000"/>
              <a:t>  Dark Energy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AU" sz="2000"/>
              <a:t> Origin and Evolution of Cosmic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</a:pPr>
            <a:r>
              <a:rPr lang="en-AU" sz="2000"/>
              <a:t>  Magnetism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AU" sz="2000"/>
              <a:t> Was Einstein right?</a:t>
            </a:r>
          </a:p>
          <a:p>
            <a:pPr lvl="1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AU" sz="2000">
                <a:solidFill>
                  <a:srgbClr val="C2C2C2"/>
                </a:solidFill>
              </a:rPr>
              <a:t> Cradle of Life</a:t>
            </a:r>
            <a:endParaRPr lang="en-AU" sz="2000"/>
          </a:p>
        </p:txBody>
      </p:sp>
      <p:sp>
        <p:nvSpPr>
          <p:cNvPr id="910341" name="Rectangle 5"/>
          <p:cNvSpPr>
            <a:spLocks noChangeArrowheads="1"/>
          </p:cNvSpPr>
          <p:nvPr/>
        </p:nvSpPr>
        <p:spPr bwMode="auto">
          <a:xfrm>
            <a:off x="7591425" y="11604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10342" name="Picture 6" descr="reion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6127750" y="1420813"/>
            <a:ext cx="3016250" cy="514985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910343" name="Rectangle 7"/>
          <p:cNvSpPr>
            <a:spLocks noChangeArrowheads="1"/>
          </p:cNvSpPr>
          <p:nvPr/>
        </p:nvSpPr>
        <p:spPr bwMode="auto">
          <a:xfrm>
            <a:off x="5762625" y="49323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10344" name="Rectangle 8"/>
          <p:cNvSpPr>
            <a:spLocks noChangeArrowheads="1"/>
          </p:cNvSpPr>
          <p:nvPr/>
        </p:nvSpPr>
        <p:spPr bwMode="auto">
          <a:xfrm>
            <a:off x="6729413" y="1687513"/>
            <a:ext cx="1531937" cy="26336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0345" name="Line 9"/>
          <p:cNvSpPr>
            <a:spLocks noChangeShapeType="1"/>
          </p:cNvSpPr>
          <p:nvPr/>
        </p:nvSpPr>
        <p:spPr bwMode="auto">
          <a:xfrm>
            <a:off x="6769100" y="4826000"/>
            <a:ext cx="1511300" cy="0"/>
          </a:xfrm>
          <a:prstGeom prst="line">
            <a:avLst/>
          </a:prstGeom>
          <a:noFill/>
          <a:ln w="4127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/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1081088" y="1193800"/>
            <a:ext cx="7353300" cy="5014913"/>
          </a:xfrm>
        </p:spPr>
        <p:txBody>
          <a:bodyPr/>
          <a:lstStyle/>
          <a:p>
            <a:pPr lvl="1">
              <a:buFont typeface="Arial"/>
              <a:buChar char="•"/>
            </a:pPr>
            <a:endParaRPr lang="en-AU" smtClean="0"/>
          </a:p>
          <a:p>
            <a:pPr>
              <a:buNone/>
            </a:pPr>
            <a:endParaRPr lang="en-AU" smtClean="0"/>
          </a:p>
          <a:p>
            <a:pPr>
              <a:buNone/>
            </a:pPr>
            <a:endParaRPr lang="en-AU" smtClean="0"/>
          </a:p>
        </p:txBody>
      </p:sp>
      <p:sp>
        <p:nvSpPr>
          <p:cNvPr id="18436" name="Title 1"/>
          <p:cNvSpPr>
            <a:spLocks noGrp="1"/>
          </p:cNvSpPr>
          <p:nvPr>
            <p:ph type="title" idx="4294967295"/>
          </p:nvPr>
        </p:nvSpPr>
        <p:spPr>
          <a:xfrm>
            <a:off x="890588" y="0"/>
            <a:ext cx="7558087" cy="928688"/>
          </a:xfrm>
        </p:spPr>
        <p:txBody>
          <a:bodyPr anchor="ctr"/>
          <a:lstStyle/>
          <a:p>
            <a:pPr eaLnBrk="1" hangingPunct="1"/>
            <a:r>
              <a:rPr lang="en-AU" smtClean="0"/>
              <a:t>ASKAP – MRO Construction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9847" y="1197898"/>
            <a:ext cx="7609776" cy="61863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/>
              <a:t>Good progress in 2011:</a:t>
            </a:r>
          </a:p>
          <a:p>
            <a:pPr marL="342900" indent="-342900">
              <a:buFont typeface="Arial"/>
              <a:buChar char="•"/>
            </a:pPr>
            <a:endParaRPr lang="en-US"/>
          </a:p>
          <a:p>
            <a:pPr marL="800100" lvl="1" indent="-342900">
              <a:buFont typeface="Arial"/>
              <a:buChar char="•"/>
            </a:pPr>
            <a:r>
              <a:rPr lang="en-US"/>
              <a:t> roads completed</a:t>
            </a:r>
          </a:p>
          <a:p>
            <a:pPr marL="800100" lvl="1" indent="-342900">
              <a:buFont typeface="Arial"/>
              <a:buChar char="•"/>
            </a:pPr>
            <a:endParaRPr lang="en-US"/>
          </a:p>
          <a:p>
            <a:pPr marL="800100" lvl="1" indent="-342900">
              <a:buFont typeface="Arial"/>
              <a:buChar char="•"/>
            </a:pPr>
            <a:r>
              <a:rPr lang="en-US"/>
              <a:t> fibre and power reticulation around site 98 % completed</a:t>
            </a:r>
          </a:p>
          <a:p>
            <a:pPr marL="800100" lvl="1" indent="-342900">
              <a:buFont typeface="Arial"/>
              <a:buChar char="•"/>
            </a:pPr>
            <a:endParaRPr lang="en-US"/>
          </a:p>
          <a:p>
            <a:pPr marL="800100" lvl="1" indent="-342900">
              <a:buFont typeface="Arial"/>
              <a:buChar char="•"/>
            </a:pPr>
            <a:r>
              <a:rPr lang="en-US"/>
              <a:t> all 36 antenna foundations are completed, transformers installed </a:t>
            </a:r>
          </a:p>
          <a:p>
            <a:pPr marL="800100" lvl="1" indent="-342900"/>
            <a:endParaRPr lang="en-US"/>
          </a:p>
          <a:p>
            <a:pPr marL="800100" lvl="1" indent="-342900">
              <a:buFont typeface="Arial"/>
              <a:buChar char="•"/>
            </a:pPr>
            <a:r>
              <a:rPr lang="en-US"/>
              <a:t> runway refurbishment completed</a:t>
            </a:r>
          </a:p>
          <a:p>
            <a:pPr marL="800100" lvl="1" indent="-342900">
              <a:buFont typeface="Arial"/>
              <a:buChar char="•"/>
            </a:pPr>
            <a:endParaRPr lang="en-US"/>
          </a:p>
          <a:p>
            <a:pPr marL="800100" lvl="1" indent="-342900">
              <a:buFont typeface="Arial"/>
              <a:buChar char="•"/>
            </a:pPr>
            <a:r>
              <a:rPr lang="en-US"/>
              <a:t>Central Building 95% complete</a:t>
            </a:r>
          </a:p>
          <a:p>
            <a:pPr marL="800100" lvl="1" indent="-342900"/>
            <a:endParaRPr lang="en-US"/>
          </a:p>
          <a:p>
            <a:pPr marL="800100" lvl="1" indent="-342900">
              <a:buFont typeface="Arial"/>
              <a:buChar char="•"/>
            </a:pPr>
            <a:r>
              <a:rPr lang="en-US"/>
              <a:t> geothermal cooling system for central building completed </a:t>
            </a:r>
          </a:p>
          <a:p>
            <a:pPr marL="1257300" lvl="2" indent="-342900">
              <a:buFont typeface="Arial"/>
              <a:buChar char="•"/>
            </a:pPr>
            <a:endParaRPr lang="en-US"/>
          </a:p>
          <a:p>
            <a:pPr marL="800100" lvl="1" indent="-342900">
              <a:buFont typeface="Arial"/>
              <a:buChar char="•"/>
            </a:pPr>
            <a:r>
              <a:rPr lang="en-US"/>
              <a:t>Commissioning of building systems underway</a:t>
            </a:r>
          </a:p>
          <a:p>
            <a:pPr marL="800100" lvl="1" indent="-342900">
              <a:buFont typeface="Arial"/>
              <a:buChar char="•"/>
            </a:pPr>
            <a:endParaRPr lang="en-US"/>
          </a:p>
          <a:p>
            <a:pPr marL="800100" lvl="1" indent="-342900">
              <a:buFont typeface="Arial"/>
              <a:buChar char="•"/>
            </a:pPr>
            <a:r>
              <a:rPr lang="en-US"/>
              <a:t>12 extra bedrooms and expanded dining installed at Boolardy</a:t>
            </a:r>
          </a:p>
          <a:p>
            <a:pPr marL="800100" lvl="1" indent="-342900">
              <a:buFont typeface="Arial"/>
              <a:buChar char="•"/>
            </a:pPr>
            <a:endParaRPr lang="en-US"/>
          </a:p>
          <a:p>
            <a:pPr marL="800100" lvl="1" indent="-342900"/>
            <a:endParaRPr lang="en-US"/>
          </a:p>
          <a:p>
            <a:pPr marL="800100" lvl="1" indent="-342900">
              <a:buFont typeface="Arial"/>
              <a:buChar char="•"/>
            </a:pPr>
            <a:endParaRPr lang="en-US"/>
          </a:p>
          <a:p>
            <a:pPr marL="342900" indent="-342900">
              <a:buFont typeface="Arial"/>
              <a:buChar char="•"/>
            </a:pPr>
            <a:endParaRPr lang="en-US"/>
          </a:p>
          <a:p>
            <a:pPr marL="342900" indent="-342900">
              <a:buFont typeface="Arial"/>
              <a:buChar char="•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/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1081088" y="1193800"/>
            <a:ext cx="7353300" cy="5014913"/>
          </a:xfrm>
        </p:spPr>
        <p:txBody>
          <a:bodyPr/>
          <a:lstStyle/>
          <a:p>
            <a:pPr lvl="1">
              <a:buFont typeface="Arial"/>
              <a:buChar char="•"/>
            </a:pPr>
            <a:endParaRPr lang="en-AU" smtClean="0"/>
          </a:p>
          <a:p>
            <a:pPr>
              <a:buNone/>
            </a:pPr>
            <a:endParaRPr lang="en-AU" smtClean="0"/>
          </a:p>
          <a:p>
            <a:pPr>
              <a:buNone/>
            </a:pPr>
            <a:endParaRPr lang="en-AU" smtClean="0"/>
          </a:p>
        </p:txBody>
      </p:sp>
      <p:sp>
        <p:nvSpPr>
          <p:cNvPr id="18436" name="Title 1"/>
          <p:cNvSpPr>
            <a:spLocks noGrp="1"/>
          </p:cNvSpPr>
          <p:nvPr>
            <p:ph type="title" idx="4294967295"/>
          </p:nvPr>
        </p:nvSpPr>
        <p:spPr>
          <a:xfrm>
            <a:off x="890588" y="0"/>
            <a:ext cx="7558087" cy="928688"/>
          </a:xfrm>
        </p:spPr>
        <p:txBody>
          <a:bodyPr anchor="ctr"/>
          <a:lstStyle/>
          <a:p>
            <a:pPr eaLnBrk="1" hangingPunct="1"/>
            <a:r>
              <a:rPr lang="en-AU" smtClean="0"/>
              <a:t>ASKAP – Wajarri Naming Ceremony</a:t>
            </a:r>
          </a:p>
        </p:txBody>
      </p:sp>
      <p:pic>
        <p:nvPicPr>
          <p:cNvPr id="5" name="Picture 4" descr="ASKAP Naming - June 2011 089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33" y="1208979"/>
            <a:ext cx="7620000" cy="5048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0163" y="6269916"/>
            <a:ext cx="3121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Photos: courtesy Steve Douglas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/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1081088" y="1193800"/>
            <a:ext cx="7353300" cy="5014913"/>
          </a:xfrm>
        </p:spPr>
        <p:txBody>
          <a:bodyPr/>
          <a:lstStyle/>
          <a:p>
            <a:r>
              <a:rPr lang="en-AU" b="1"/>
              <a:t>Wilara </a:t>
            </a:r>
            <a:r>
              <a:rPr lang="en-AU"/>
              <a:t>- wi-la-ra  (Moon)</a:t>
            </a:r>
            <a:endParaRPr lang="en-AU" sz="1050"/>
          </a:p>
          <a:p>
            <a:endParaRPr lang="en-AU" sz="1050"/>
          </a:p>
          <a:p>
            <a:r>
              <a:rPr lang="en-AU" b="1"/>
              <a:t>Bundarra</a:t>
            </a:r>
            <a:r>
              <a:rPr lang="en-AU"/>
              <a:t> - bun-da-ra   (Stars)</a:t>
            </a:r>
            <a:endParaRPr lang="en-AU" sz="1050"/>
          </a:p>
          <a:p>
            <a:endParaRPr lang="en-AU" sz="1050"/>
          </a:p>
          <a:p>
            <a:r>
              <a:rPr lang="en-AU" b="1"/>
              <a:t>Biyarli -</a:t>
            </a:r>
            <a:r>
              <a:rPr lang="en-AU"/>
              <a:t> bi-yar-li   (Galah)</a:t>
            </a:r>
            <a:endParaRPr lang="en-AU" sz="1050"/>
          </a:p>
          <a:p>
            <a:endParaRPr lang="en-AU" sz="1050"/>
          </a:p>
          <a:p>
            <a:r>
              <a:rPr lang="en-AU" b="1"/>
              <a:t>Jirdilungu</a:t>
            </a:r>
            <a:r>
              <a:rPr lang="en-AU"/>
              <a:t> - jir-di-lu-ngu  (Milky Way)</a:t>
            </a:r>
            <a:endParaRPr lang="en-AU" sz="1050"/>
          </a:p>
          <a:p>
            <a:endParaRPr lang="en-AU" sz="1050"/>
          </a:p>
          <a:p>
            <a:r>
              <a:rPr lang="en-AU" b="1"/>
              <a:t>Balayi -</a:t>
            </a:r>
            <a:r>
              <a:rPr lang="en-AU"/>
              <a:t> ba - la –yi    (Lookout)</a:t>
            </a:r>
            <a:endParaRPr lang="en-AU" sz="1050"/>
          </a:p>
          <a:p>
            <a:endParaRPr lang="en-AU" sz="1050"/>
          </a:p>
          <a:p>
            <a:r>
              <a:rPr lang="en-AU" b="1"/>
              <a:t>Diggiedumble</a:t>
            </a:r>
            <a:r>
              <a:rPr lang="en-AU"/>
              <a:t> - dig gee dum bull  (Table top hill)</a:t>
            </a:r>
            <a:endParaRPr lang="en-AU" sz="1050"/>
          </a:p>
          <a:p>
            <a:pPr lvl="1">
              <a:buNone/>
            </a:pPr>
            <a:endParaRPr lang="en-AU" sz="1600" smtClean="0"/>
          </a:p>
          <a:p>
            <a:pPr lvl="1">
              <a:buFont typeface="Arial"/>
              <a:buChar char="•"/>
            </a:pPr>
            <a:endParaRPr lang="en-AU" smtClean="0"/>
          </a:p>
          <a:p>
            <a:pPr>
              <a:buNone/>
            </a:pPr>
            <a:endParaRPr lang="en-AU" smtClean="0"/>
          </a:p>
          <a:p>
            <a:pPr>
              <a:buNone/>
            </a:pPr>
            <a:endParaRPr lang="en-AU" smtClean="0"/>
          </a:p>
        </p:txBody>
      </p:sp>
      <p:sp>
        <p:nvSpPr>
          <p:cNvPr id="18436" name="Title 1"/>
          <p:cNvSpPr>
            <a:spLocks noGrp="1"/>
          </p:cNvSpPr>
          <p:nvPr>
            <p:ph type="title" idx="4294967295"/>
          </p:nvPr>
        </p:nvSpPr>
        <p:spPr>
          <a:xfrm>
            <a:off x="890588" y="0"/>
            <a:ext cx="7558087" cy="928688"/>
          </a:xfrm>
        </p:spPr>
        <p:txBody>
          <a:bodyPr anchor="ctr"/>
          <a:lstStyle/>
          <a:p>
            <a:pPr eaLnBrk="1" hangingPunct="1"/>
            <a:r>
              <a:rPr lang="en-AU" smtClean="0"/>
              <a:t>ASKAP – Wajarri Naming Ceremony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/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1081088" y="1193800"/>
            <a:ext cx="7353300" cy="5014913"/>
          </a:xfrm>
        </p:spPr>
        <p:txBody>
          <a:bodyPr/>
          <a:lstStyle/>
          <a:p>
            <a:pPr lvl="1">
              <a:buFont typeface="Arial"/>
              <a:buChar char="•"/>
            </a:pPr>
            <a:endParaRPr lang="en-AU" smtClean="0"/>
          </a:p>
          <a:p>
            <a:pPr>
              <a:buNone/>
            </a:pPr>
            <a:endParaRPr lang="en-AU" smtClean="0"/>
          </a:p>
          <a:p>
            <a:pPr>
              <a:buNone/>
            </a:pPr>
            <a:endParaRPr lang="en-AU" smtClean="0"/>
          </a:p>
        </p:txBody>
      </p:sp>
      <p:sp>
        <p:nvSpPr>
          <p:cNvPr id="18436" name="Title 1"/>
          <p:cNvSpPr>
            <a:spLocks noGrp="1"/>
          </p:cNvSpPr>
          <p:nvPr>
            <p:ph type="title" idx="4294967295"/>
          </p:nvPr>
        </p:nvSpPr>
        <p:spPr>
          <a:xfrm>
            <a:off x="890588" y="0"/>
            <a:ext cx="7558087" cy="928688"/>
          </a:xfrm>
        </p:spPr>
        <p:txBody>
          <a:bodyPr anchor="ctr"/>
          <a:lstStyle/>
          <a:p>
            <a:pPr eaLnBrk="1" hangingPunct="1"/>
            <a:r>
              <a:rPr lang="en-AU" smtClean="0"/>
              <a:t>ASKAP – Wajarri Naming Ceremony</a:t>
            </a:r>
          </a:p>
        </p:txBody>
      </p:sp>
      <p:pic>
        <p:nvPicPr>
          <p:cNvPr id="5" name="Picture 4" descr="ASKAP Naming - June 2011 1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607" y="1226287"/>
            <a:ext cx="7620000" cy="506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  <p:pic>
        <p:nvPicPr>
          <p:cNvPr id="4" name="Picture 3" descr="28.6.11MRO Build of Antennas 4 and 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777" y="1488185"/>
            <a:ext cx="7082493" cy="46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  <p:pic>
        <p:nvPicPr>
          <p:cNvPr id="4" name="Picture 3" descr="P8260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947" y="1289864"/>
            <a:ext cx="6719999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  <p:pic>
        <p:nvPicPr>
          <p:cNvPr id="4" name="Picture 3" descr="DSC0378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72" y="1170961"/>
            <a:ext cx="7200000" cy="54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6558" y="396326"/>
            <a:ext cx="8101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ASKAP – Control Building modules arrive at MRO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  <p:pic>
        <p:nvPicPr>
          <p:cNvPr id="3" name="Picture 2" descr="DSC_00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89" y="1298607"/>
            <a:ext cx="7528889" cy="50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2128" y="509822"/>
            <a:ext cx="8261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ASKAP – Central Site Building, geothermal cooling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MRO – Control Building</a:t>
            </a:r>
          </a:p>
        </p:txBody>
      </p:sp>
      <p:pic>
        <p:nvPicPr>
          <p:cNvPr id="65539" name="Picture 3" descr="09083_A02_01_GENERAL ARRANGEMENTS PLANL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3438"/>
            <a:ext cx="11722100" cy="827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558" y="396326"/>
            <a:ext cx="7264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ASKAP – 7,776 ASKAP and 432 MWA fibres</a:t>
            </a:r>
          </a:p>
        </p:txBody>
      </p:sp>
      <p:pic>
        <p:nvPicPr>
          <p:cNvPr id="6" name="Picture 5" descr="IMG_13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84" y="1131840"/>
            <a:ext cx="7200000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Exploration of the Universe</a:t>
            </a:r>
          </a:p>
        </p:txBody>
      </p:sp>
      <p:pic>
        <p:nvPicPr>
          <p:cNvPr id="906243" name="Picture 3" descr="survey areas 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943100" y="1447800"/>
            <a:ext cx="4343400" cy="4343400"/>
          </a:xfrm>
          <a:ln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67050" y="2187575"/>
            <a:ext cx="1000125" cy="479425"/>
            <a:chOff x="1896" y="1296"/>
            <a:chExt cx="630" cy="302"/>
          </a:xfrm>
        </p:grpSpPr>
        <p:sp>
          <p:nvSpPr>
            <p:cNvPr id="906245" name="Rectangle 5"/>
            <p:cNvSpPr>
              <a:spLocks noChangeArrowheads="1"/>
            </p:cNvSpPr>
            <p:nvPr/>
          </p:nvSpPr>
          <p:spPr bwMode="auto">
            <a:xfrm>
              <a:off x="1896" y="1296"/>
              <a:ext cx="96" cy="9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246" name="Text Box 6"/>
            <p:cNvSpPr txBox="1">
              <a:spLocks noChangeArrowheads="1"/>
            </p:cNvSpPr>
            <p:nvPr/>
          </p:nvSpPr>
          <p:spPr bwMode="auto">
            <a:xfrm>
              <a:off x="1930" y="1367"/>
              <a:ext cx="5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AU">
                  <a:solidFill>
                    <a:srgbClr val="FF0000"/>
                  </a:solidFill>
                </a:rPr>
                <a:t>ASKAP</a:t>
              </a:r>
            </a:p>
          </p:txBody>
        </p:sp>
      </p:grpSp>
      <p:sp>
        <p:nvSpPr>
          <p:cNvPr id="906247" name="Rectangle 7"/>
          <p:cNvSpPr>
            <a:spLocks noChangeArrowheads="1"/>
          </p:cNvSpPr>
          <p:nvPr/>
        </p:nvSpPr>
        <p:spPr bwMode="auto">
          <a:xfrm>
            <a:off x="2552700" y="1828800"/>
            <a:ext cx="2514600" cy="1752600"/>
          </a:xfrm>
          <a:prstGeom prst="rect">
            <a:avLst/>
          </a:prstGeom>
          <a:noFill/>
          <a:ln w="6350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6248" name="Text Box 8"/>
          <p:cNvSpPr txBox="1">
            <a:spLocks noChangeArrowheads="1"/>
          </p:cNvSpPr>
          <p:nvPr/>
        </p:nvSpPr>
        <p:spPr bwMode="auto">
          <a:xfrm>
            <a:off x="3022600" y="2540000"/>
            <a:ext cx="14414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AU" sz="2000" i="1">
                <a:solidFill>
                  <a:srgbClr val="FF0000"/>
                </a:solidFill>
                <a:latin typeface="Comic Sans MS" charset="0"/>
              </a:rPr>
              <a:t>Uncharted</a:t>
            </a:r>
          </a:p>
          <a:p>
            <a:pPr eaLnBrk="0" hangingPunct="0"/>
            <a:r>
              <a:rPr lang="en-AU" sz="2000" i="1">
                <a:solidFill>
                  <a:srgbClr val="FF0000"/>
                </a:solidFill>
                <a:latin typeface="Comic Sans MS" charset="0"/>
              </a:rPr>
              <a:t>territory!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413000" y="5600700"/>
            <a:ext cx="4178300" cy="800100"/>
            <a:chOff x="1520" y="3528"/>
            <a:chExt cx="2632" cy="504"/>
          </a:xfrm>
        </p:grpSpPr>
        <p:sp>
          <p:nvSpPr>
            <p:cNvPr id="906250" name="AutoShape 10"/>
            <p:cNvSpPr>
              <a:spLocks noChangeArrowheads="1"/>
            </p:cNvSpPr>
            <p:nvPr/>
          </p:nvSpPr>
          <p:spPr bwMode="auto">
            <a:xfrm rot="10800000">
              <a:off x="1520" y="3528"/>
              <a:ext cx="2152" cy="232"/>
            </a:xfrm>
            <a:prstGeom prst="notchedRightArrow">
              <a:avLst>
                <a:gd name="adj1" fmla="val 56898"/>
                <a:gd name="adj2" fmla="val 14227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251" name="Text Box 11"/>
            <p:cNvSpPr txBox="1">
              <a:spLocks noChangeArrowheads="1"/>
            </p:cNvSpPr>
            <p:nvPr/>
          </p:nvSpPr>
          <p:spPr bwMode="auto">
            <a:xfrm>
              <a:off x="1704" y="3744"/>
              <a:ext cx="244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AU" sz="2400"/>
                <a:t>Increasing sensitivity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041400" y="1816100"/>
            <a:ext cx="914400" cy="3416300"/>
            <a:chOff x="656" y="1144"/>
            <a:chExt cx="576" cy="2152"/>
          </a:xfrm>
        </p:grpSpPr>
        <p:sp>
          <p:nvSpPr>
            <p:cNvPr id="906253" name="AutoShape 13"/>
            <p:cNvSpPr>
              <a:spLocks noChangeArrowheads="1"/>
            </p:cNvSpPr>
            <p:nvPr/>
          </p:nvSpPr>
          <p:spPr bwMode="auto">
            <a:xfrm rot="16200000">
              <a:off x="40" y="2104"/>
              <a:ext cx="2152" cy="232"/>
            </a:xfrm>
            <a:prstGeom prst="notchedRightArrow">
              <a:avLst>
                <a:gd name="adj1" fmla="val 56898"/>
                <a:gd name="adj2" fmla="val 14227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254" name="Text Box 14"/>
            <p:cNvSpPr txBox="1">
              <a:spLocks noChangeArrowheads="1"/>
            </p:cNvSpPr>
            <p:nvPr/>
          </p:nvSpPr>
          <p:spPr bwMode="auto">
            <a:xfrm rot="16200000">
              <a:off x="48" y="2080"/>
              <a:ext cx="15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AU" sz="2400"/>
                <a:t>Increasing area</a:t>
              </a:r>
            </a:p>
          </p:txBody>
        </p:sp>
      </p:grp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558" y="396326"/>
            <a:ext cx="4428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ASKAP – Correlator Room</a:t>
            </a:r>
          </a:p>
        </p:txBody>
      </p:sp>
      <p:pic>
        <p:nvPicPr>
          <p:cNvPr id="6" name="Picture 5" descr="IMG_13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075" y="1045440"/>
            <a:ext cx="7200000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558" y="396326"/>
            <a:ext cx="4428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ASKAP – Correlator Room</a:t>
            </a:r>
          </a:p>
        </p:txBody>
      </p:sp>
      <p:pic>
        <p:nvPicPr>
          <p:cNvPr id="7" name="Picture 6" descr="IMG_13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831" y="1206990"/>
            <a:ext cx="6720000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558" y="396326"/>
            <a:ext cx="4888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ASKAP – Geothermal cooling</a:t>
            </a:r>
          </a:p>
        </p:txBody>
      </p:sp>
      <p:pic>
        <p:nvPicPr>
          <p:cNvPr id="7" name="Picture 6" descr="IMG_13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921" y="1157760"/>
            <a:ext cx="7200000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558" y="396326"/>
            <a:ext cx="3989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ASKAP – Control Room</a:t>
            </a:r>
          </a:p>
        </p:txBody>
      </p:sp>
      <p:pic>
        <p:nvPicPr>
          <p:cNvPr id="7" name="Picture 6" descr="DSC019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665" y="1169954"/>
            <a:ext cx="7573194" cy="50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558" y="396326"/>
            <a:ext cx="4748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ASKAP – module installation</a:t>
            </a:r>
          </a:p>
        </p:txBody>
      </p:sp>
      <p:pic>
        <p:nvPicPr>
          <p:cNvPr id="7" name="Picture 6" descr="DSC019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310"/>
            <a:ext cx="9144000" cy="6085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Overview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7763" y="1166813"/>
            <a:ext cx="7550150" cy="5214937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Science Goals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Scope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Location – the Murchison Radio-astronomy Observatory 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Progress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Antennas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Phased Array Feeds (PAFs)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Digital Systems 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Network connection to Pawsey HPC Centre for SKA Science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Computing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Infrastructure and </a:t>
            </a:r>
            <a:r>
              <a:rPr lang="en-AU" smtClean="0">
                <a:solidFill>
                  <a:srgbClr val="FF0000"/>
                </a:solidFill>
              </a:rPr>
              <a:t>Power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Support Facility (Geraldton)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Design Enhancements – Mark II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Current Status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endParaRPr lang="en-AU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MRO - Power Generation</a:t>
            </a:r>
          </a:p>
        </p:txBody>
      </p:sp>
      <p:sp>
        <p:nvSpPr>
          <p:cNvPr id="76803" name="Text Box 4"/>
          <p:cNvSpPr txBox="1">
            <a:spLocks noChangeArrowheads="1"/>
          </p:cNvSpPr>
          <p:nvPr/>
        </p:nvSpPr>
        <p:spPr bwMode="auto">
          <a:xfrm>
            <a:off x="866775" y="1482610"/>
            <a:ext cx="8277225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AU"/>
              <a:t> 3 November 2011 Minister Day and Minister Grylls announced approval of   </a:t>
            </a:r>
          </a:p>
          <a:p>
            <a:r>
              <a:rPr lang="en-AU"/>
              <a:t>  $15.5 million grant to Horizon Power </a:t>
            </a:r>
          </a:p>
          <a:p>
            <a:endParaRPr lang="en-AU"/>
          </a:p>
          <a:p>
            <a:pPr>
              <a:buFont typeface="Arial"/>
              <a:buChar char="•"/>
            </a:pPr>
            <a:r>
              <a:rPr lang="en-AU"/>
              <a:t> For the design and construction of an RFI compliant hybrid diesel and solar </a:t>
            </a:r>
          </a:p>
          <a:p>
            <a:r>
              <a:rPr lang="en-AU"/>
              <a:t>  power plant for ASKAP and other facilities (e.g. MWA) at the MRO</a:t>
            </a:r>
          </a:p>
          <a:p>
            <a:endParaRPr lang="en-AU"/>
          </a:p>
          <a:p>
            <a:pPr>
              <a:buFont typeface="Arial"/>
              <a:buChar char="•"/>
            </a:pPr>
            <a:r>
              <a:rPr lang="en-AU"/>
              <a:t> Design well underway</a:t>
            </a:r>
          </a:p>
          <a:p>
            <a:pPr lvl="1">
              <a:buFont typeface="Arial"/>
              <a:buChar char="•"/>
            </a:pPr>
            <a:r>
              <a:rPr lang="en-AU"/>
              <a:t> around 1 MegaWatt peak power</a:t>
            </a:r>
          </a:p>
          <a:p>
            <a:pPr lvl="1">
              <a:buFont typeface="Arial"/>
              <a:buChar char="•"/>
            </a:pPr>
            <a:r>
              <a:rPr lang="en-AU"/>
              <a:t> 500 kW of solar panels (PV) – increased to 1 MW in 2014 ?</a:t>
            </a:r>
          </a:p>
          <a:p>
            <a:pPr>
              <a:buFont typeface="Arial"/>
              <a:buChar char="•"/>
            </a:pPr>
            <a:endParaRPr lang="en-AU"/>
          </a:p>
          <a:p>
            <a:pPr>
              <a:buFont typeface="Arial"/>
              <a:buChar char="•"/>
            </a:pPr>
            <a:r>
              <a:rPr lang="en-AU"/>
              <a:t> Construction Completion expected end Q2 2013</a:t>
            </a:r>
          </a:p>
          <a:p>
            <a:pPr>
              <a:buFont typeface="Arial"/>
              <a:buChar char="•"/>
            </a:pPr>
            <a:endParaRPr lang="en-AU"/>
          </a:p>
          <a:p>
            <a:pPr>
              <a:buFont typeface="Arial"/>
              <a:buChar char="•"/>
            </a:pPr>
            <a:r>
              <a:rPr lang="en-AU"/>
              <a:t> (Operating from rental diesel gensets only 2012- early 2013)</a:t>
            </a:r>
          </a:p>
          <a:p>
            <a:endParaRPr lang="en-AU"/>
          </a:p>
          <a:p>
            <a:endParaRPr lang="en-AU"/>
          </a:p>
          <a:p>
            <a:endParaRPr lang="en-AU"/>
          </a:p>
        </p:txBody>
      </p:sp>
      <p:sp>
        <p:nvSpPr>
          <p:cNvPr id="76804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P_PPT_1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0"/>
            <a:ext cx="91455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828800" y="533400"/>
            <a:ext cx="6400800" cy="609600"/>
          </a:xfrm>
          <a:noFill/>
        </p:spPr>
        <p:txBody>
          <a:bodyPr anchor="t"/>
          <a:lstStyle/>
          <a:p>
            <a:pPr algn="l" eaLnBrk="1" hangingPunct="1"/>
            <a:r>
              <a:rPr lang="en-US" sz="2400">
                <a:solidFill>
                  <a:schemeClr val="bg1"/>
                </a:solidFill>
              </a:rPr>
              <a:t>MRO Power Station Building Design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371600"/>
            <a:ext cx="3411536" cy="3356512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3563938" y="1219200"/>
            <a:ext cx="5199062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buClr>
                <a:srgbClr val="FF7209"/>
              </a:buClr>
              <a:buFont typeface="Wingdings" charset="2"/>
              <a:buChar char="§"/>
            </a:pPr>
            <a:r>
              <a:rPr lang="en-US" sz="2000" b="0">
                <a:solidFill>
                  <a:schemeClr val="tx1"/>
                </a:solidFill>
              </a:rPr>
              <a:t> Modular design using the same construction technique as the ASKAP correlator building </a:t>
            </a:r>
          </a:p>
          <a:p>
            <a:pPr algn="l">
              <a:buClr>
                <a:srgbClr val="FF7209"/>
              </a:buClr>
              <a:buFont typeface="Wingdings" charset="2"/>
              <a:buChar char="§"/>
            </a:pPr>
            <a:r>
              <a:rPr lang="en-US" sz="2000" b="0">
                <a:solidFill>
                  <a:schemeClr val="tx1"/>
                </a:solidFill>
              </a:rPr>
              <a:t> Identical RFI mitigation techniques</a:t>
            </a:r>
          </a:p>
          <a:p>
            <a:pPr algn="l">
              <a:buClr>
                <a:srgbClr val="FF7209"/>
              </a:buClr>
              <a:buFont typeface="Wingdings" charset="2"/>
              <a:buChar char="§"/>
            </a:pPr>
            <a:r>
              <a:rPr lang="en-US" sz="2000" b="0">
                <a:solidFill>
                  <a:schemeClr val="tx1"/>
                </a:solidFill>
              </a:rPr>
              <a:t> Two levels of attenuation in the room design</a:t>
            </a:r>
          </a:p>
          <a:p>
            <a:pPr algn="l">
              <a:buClr>
                <a:srgbClr val="FF7209"/>
              </a:buClr>
              <a:buFont typeface="Wingdings" charset="2"/>
              <a:buChar char="§"/>
            </a:pPr>
            <a:r>
              <a:rPr lang="en-US" sz="2000" b="0">
                <a:solidFill>
                  <a:schemeClr val="tx1"/>
                </a:solidFill>
              </a:rPr>
              <a:t> Power station located &gt; 1km from antennae</a:t>
            </a:r>
          </a:p>
          <a:p>
            <a:pPr algn="l">
              <a:buClr>
                <a:srgbClr val="FF7209"/>
              </a:buClr>
              <a:buFont typeface="Wingdings" charset="2"/>
              <a:buChar char="§"/>
            </a:pPr>
            <a:r>
              <a:rPr lang="en-US" sz="2000" b="0">
                <a:solidFill>
                  <a:schemeClr val="tx1"/>
                </a:solidFill>
              </a:rPr>
              <a:t> All RFI emissions reduced to &gt; 20dB below MIL spec 461F</a:t>
            </a:r>
          </a:p>
          <a:p>
            <a:pPr algn="l">
              <a:buClr>
                <a:srgbClr val="FF7209"/>
              </a:buClr>
            </a:pPr>
            <a:endParaRPr lang="en-US" sz="2000" b="0">
              <a:solidFill>
                <a:schemeClr val="tx1"/>
              </a:solidFill>
            </a:endParaRPr>
          </a:p>
          <a:p>
            <a:pPr algn="l">
              <a:buClr>
                <a:srgbClr val="FF7209"/>
              </a:buClr>
              <a:buFont typeface="Wingdings" charset="2"/>
              <a:buChar char="§"/>
            </a:pPr>
            <a:endParaRPr lang="en-US" sz="2000" b="0">
              <a:solidFill>
                <a:schemeClr val="tx1"/>
              </a:solidFill>
            </a:endParaRPr>
          </a:p>
          <a:p>
            <a:pPr algn="l">
              <a:buClr>
                <a:srgbClr val="FF7209"/>
              </a:buClr>
              <a:buFont typeface="Wingdings" charset="2"/>
              <a:buChar char="§"/>
            </a:pPr>
            <a:endParaRPr lang="en-US" sz="2000" b="0">
              <a:solidFill>
                <a:schemeClr val="tx1"/>
              </a:solidFill>
            </a:endParaRPr>
          </a:p>
          <a:p>
            <a:pPr algn="l">
              <a:buClr>
                <a:srgbClr val="FF7209"/>
              </a:buClr>
              <a:buFont typeface="Wingdings" charset="2"/>
              <a:buChar char="§"/>
            </a:pPr>
            <a:endParaRPr lang="en-US" sz="2000" b="0">
              <a:solidFill>
                <a:schemeClr val="tx1"/>
              </a:solidFill>
            </a:endParaRPr>
          </a:p>
        </p:txBody>
      </p:sp>
      <p:pic>
        <p:nvPicPr>
          <p:cNvPr id="27654" name="Picture 6" descr="MRO Powerstation without solar panels isoview crop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200400"/>
            <a:ext cx="32766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Horizon Power – Marble Bar hybrid station</a:t>
            </a:r>
          </a:p>
        </p:txBody>
      </p:sp>
      <p:pic>
        <p:nvPicPr>
          <p:cNvPr id="82947" name="Picture 5" descr="IMG_063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8538" y="1196975"/>
            <a:ext cx="7678737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P_PPT_1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0"/>
            <a:ext cx="91455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1828800" y="533400"/>
            <a:ext cx="6400800" cy="609600"/>
          </a:xfrm>
          <a:noFill/>
        </p:spPr>
        <p:txBody>
          <a:bodyPr anchor="t"/>
          <a:lstStyle/>
          <a:p>
            <a:pPr algn="l" eaLnBrk="1" hangingPunct="1"/>
            <a:r>
              <a:rPr lang="en-US" sz="2400">
                <a:solidFill>
                  <a:schemeClr val="bg1"/>
                </a:solidFill>
              </a:rPr>
              <a:t>MRO Power Station Site Layout</a:t>
            </a:r>
          </a:p>
        </p:txBody>
      </p:sp>
      <p:pic>
        <p:nvPicPr>
          <p:cNvPr id="29700" name="Picture 5" descr="MRO PowerStation outside with solar panels isoview rend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413" y="1714500"/>
            <a:ext cx="8942387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Overview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7763" y="1166813"/>
            <a:ext cx="7550150" cy="5214937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Science Goals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>
                <a:solidFill>
                  <a:srgbClr val="FF0000"/>
                </a:solidFill>
              </a:rPr>
              <a:t>ASKAP Scope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Location – the Murchison Radio-astronomy Observatory 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Progress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Antennas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Phased Array Feeds (PAFs)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Digital Systems 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Network connection to Pawsey HPC Centre for SKA Science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Computing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Infrastructure and Power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Support Facility (Geraldton)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Design Enhancements – Mark II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Current Status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endParaRPr lang="en-AU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Overview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7763" y="1166813"/>
            <a:ext cx="7550150" cy="5214937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Science Goals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Scope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Location – the Murchison Radio-astronomy Observatory 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Progress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Antennas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Phased Array Feeds (PAFs)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Digital Systems 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Network connection to Pawsey HPC Centre for SKA Science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Computing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Infrastructure and Power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>
                <a:solidFill>
                  <a:srgbClr val="FF0000"/>
                </a:solidFill>
              </a:rPr>
              <a:t>MRO Support Facility (Geraldton)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Design Enhancements – Mark II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Current Status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endParaRPr lang="en-AU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/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1081088" y="1193800"/>
            <a:ext cx="7353300" cy="5014913"/>
          </a:xfrm>
        </p:spPr>
        <p:txBody>
          <a:bodyPr/>
          <a:lstStyle/>
          <a:p>
            <a:pPr lvl="1">
              <a:buFont typeface="Arial"/>
              <a:buChar char="•"/>
            </a:pPr>
            <a:endParaRPr lang="en-AU" smtClean="0"/>
          </a:p>
          <a:p>
            <a:pPr>
              <a:buNone/>
            </a:pPr>
            <a:endParaRPr lang="en-AU" smtClean="0"/>
          </a:p>
          <a:p>
            <a:pPr>
              <a:buNone/>
            </a:pPr>
            <a:endParaRPr lang="en-AU" smtClean="0"/>
          </a:p>
        </p:txBody>
      </p:sp>
      <p:sp>
        <p:nvSpPr>
          <p:cNvPr id="18436" name="Title 1"/>
          <p:cNvSpPr>
            <a:spLocks noGrp="1"/>
          </p:cNvSpPr>
          <p:nvPr>
            <p:ph type="title" idx="4294967295"/>
          </p:nvPr>
        </p:nvSpPr>
        <p:spPr>
          <a:xfrm>
            <a:off x="890588" y="0"/>
            <a:ext cx="7558087" cy="928688"/>
          </a:xfrm>
        </p:spPr>
        <p:txBody>
          <a:bodyPr anchor="ctr"/>
          <a:lstStyle/>
          <a:p>
            <a:pPr eaLnBrk="1" hangingPunct="1"/>
            <a:r>
              <a:rPr lang="en-AU" smtClean="0"/>
              <a:t>ASKAP – MSF at the Geraldton University Centre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1005" y="1412230"/>
            <a:ext cx="7340471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/>
              <a:t> Notice to the industry of of intent to release a tender given in region </a:t>
            </a:r>
          </a:p>
          <a:p>
            <a:r>
              <a:rPr lang="en-US"/>
              <a:t>  on 15 June 2011 </a:t>
            </a:r>
          </a:p>
          <a:p>
            <a:endParaRPr lang="en-US"/>
          </a:p>
          <a:p>
            <a:endParaRPr lang="en-US"/>
          </a:p>
          <a:p>
            <a:pPr>
              <a:buFont typeface="Arial"/>
              <a:buChar char="•"/>
            </a:pPr>
            <a:r>
              <a:rPr lang="en-US"/>
              <a:t> RFT (Request for Tender) for the construction of the 800 sq m facility </a:t>
            </a:r>
          </a:p>
          <a:p>
            <a:r>
              <a:rPr lang="en-US"/>
              <a:t>  was posted on Austender on 27 June </a:t>
            </a:r>
          </a:p>
          <a:p>
            <a:endParaRPr lang="en-US"/>
          </a:p>
          <a:p>
            <a:endParaRPr lang="en-US"/>
          </a:p>
          <a:p>
            <a:pPr>
              <a:buFont typeface="Arial"/>
              <a:buChar char="•"/>
            </a:pPr>
            <a:r>
              <a:rPr lang="en-US"/>
              <a:t> Closed on 5 August 2011</a:t>
            </a:r>
          </a:p>
          <a:p>
            <a:endParaRPr lang="en-US"/>
          </a:p>
          <a:p>
            <a:endParaRPr lang="en-US"/>
          </a:p>
          <a:p>
            <a:pPr>
              <a:buFont typeface="Arial"/>
              <a:buChar char="•"/>
            </a:pPr>
            <a:r>
              <a:rPr lang="en-US"/>
              <a:t> Contract award October 2011 to EMCO Pty Ltd (Perth)</a:t>
            </a:r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endParaRPr lang="en-US"/>
          </a:p>
          <a:p>
            <a:pPr>
              <a:buFont typeface="Arial"/>
              <a:buChar char="•"/>
            </a:pPr>
            <a:r>
              <a:rPr lang="en-US"/>
              <a:t> Work commenced 9 January 2011</a:t>
            </a:r>
          </a:p>
          <a:p>
            <a:endParaRPr lang="en-US"/>
          </a:p>
          <a:p>
            <a:endParaRPr lang="en-US"/>
          </a:p>
          <a:p>
            <a:pPr>
              <a:buFont typeface="Arial"/>
              <a:buChar char="•"/>
            </a:pPr>
            <a:r>
              <a:rPr lang="en-US"/>
              <a:t> Occupancy expected December 2012</a:t>
            </a: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/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1081088" y="1193800"/>
            <a:ext cx="7353300" cy="5014913"/>
          </a:xfrm>
        </p:spPr>
        <p:txBody>
          <a:bodyPr/>
          <a:lstStyle/>
          <a:p>
            <a:pPr lvl="1">
              <a:buFont typeface="Arial"/>
              <a:buChar char="•"/>
            </a:pPr>
            <a:endParaRPr lang="en-AU" smtClean="0"/>
          </a:p>
          <a:p>
            <a:pPr>
              <a:buNone/>
            </a:pPr>
            <a:endParaRPr lang="en-AU" smtClean="0"/>
          </a:p>
          <a:p>
            <a:pPr>
              <a:buNone/>
            </a:pPr>
            <a:endParaRPr lang="en-AU" smtClean="0"/>
          </a:p>
        </p:txBody>
      </p:sp>
      <p:sp>
        <p:nvSpPr>
          <p:cNvPr id="18436" name="Title 1"/>
          <p:cNvSpPr>
            <a:spLocks noGrp="1"/>
          </p:cNvSpPr>
          <p:nvPr>
            <p:ph type="title" idx="4294967295"/>
          </p:nvPr>
        </p:nvSpPr>
        <p:spPr>
          <a:xfrm>
            <a:off x="890588" y="0"/>
            <a:ext cx="7558087" cy="928688"/>
          </a:xfrm>
        </p:spPr>
        <p:txBody>
          <a:bodyPr anchor="ctr"/>
          <a:lstStyle/>
          <a:p>
            <a:pPr eaLnBrk="1" hangingPunct="1"/>
            <a:r>
              <a:rPr lang="en-AU" smtClean="0"/>
              <a:t>ASKAP – MSF at the GUC</a:t>
            </a:r>
          </a:p>
        </p:txBody>
      </p:sp>
      <p:pic>
        <p:nvPicPr>
          <p:cNvPr id="6" name="Picture 5" descr="A11-00 - SITE PLAN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28020"/>
            <a:ext cx="9173587" cy="64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/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1081088" y="1193800"/>
            <a:ext cx="7353300" cy="5014913"/>
          </a:xfrm>
        </p:spPr>
        <p:txBody>
          <a:bodyPr/>
          <a:lstStyle/>
          <a:p>
            <a:pPr lvl="1">
              <a:buFont typeface="Arial"/>
              <a:buChar char="•"/>
            </a:pPr>
            <a:endParaRPr lang="en-AU" smtClean="0"/>
          </a:p>
          <a:p>
            <a:pPr>
              <a:buNone/>
            </a:pPr>
            <a:endParaRPr lang="en-AU" smtClean="0"/>
          </a:p>
          <a:p>
            <a:pPr>
              <a:buNone/>
            </a:pPr>
            <a:endParaRPr lang="en-AU" smtClean="0"/>
          </a:p>
        </p:txBody>
      </p:sp>
      <p:sp>
        <p:nvSpPr>
          <p:cNvPr id="18436" name="Title 1"/>
          <p:cNvSpPr>
            <a:spLocks noGrp="1"/>
          </p:cNvSpPr>
          <p:nvPr>
            <p:ph type="title" idx="4294967295"/>
          </p:nvPr>
        </p:nvSpPr>
        <p:spPr>
          <a:xfrm>
            <a:off x="890588" y="0"/>
            <a:ext cx="7558087" cy="928688"/>
          </a:xfrm>
        </p:spPr>
        <p:txBody>
          <a:bodyPr anchor="ctr"/>
          <a:lstStyle/>
          <a:p>
            <a:pPr eaLnBrk="1" hangingPunct="1"/>
            <a:r>
              <a:rPr lang="en-AU" smtClean="0"/>
              <a:t>ASKAP – MSF at the GUC</a:t>
            </a:r>
          </a:p>
        </p:txBody>
      </p:sp>
      <p:pic>
        <p:nvPicPr>
          <p:cNvPr id="6" name="Picture 5" descr="A30-01 - ELEVATION SOUTH &amp; WEST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99449"/>
            <a:ext cx="9144000" cy="6459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/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1081088" y="1193800"/>
            <a:ext cx="7353300" cy="5014913"/>
          </a:xfrm>
        </p:spPr>
        <p:txBody>
          <a:bodyPr/>
          <a:lstStyle/>
          <a:p>
            <a:pPr lvl="1">
              <a:buFont typeface="Arial"/>
              <a:buChar char="•"/>
            </a:pPr>
            <a:endParaRPr lang="en-AU" smtClean="0"/>
          </a:p>
          <a:p>
            <a:pPr>
              <a:buNone/>
            </a:pPr>
            <a:endParaRPr lang="en-AU" smtClean="0"/>
          </a:p>
          <a:p>
            <a:pPr>
              <a:buNone/>
            </a:pPr>
            <a:endParaRPr lang="en-AU" smtClean="0"/>
          </a:p>
        </p:txBody>
      </p:sp>
      <p:sp>
        <p:nvSpPr>
          <p:cNvPr id="18436" name="Title 1"/>
          <p:cNvSpPr>
            <a:spLocks noGrp="1"/>
          </p:cNvSpPr>
          <p:nvPr>
            <p:ph type="title" idx="4294967295"/>
          </p:nvPr>
        </p:nvSpPr>
        <p:spPr>
          <a:xfrm>
            <a:off x="890588" y="0"/>
            <a:ext cx="7558087" cy="928688"/>
          </a:xfrm>
        </p:spPr>
        <p:txBody>
          <a:bodyPr anchor="ctr"/>
          <a:lstStyle/>
          <a:p>
            <a:pPr eaLnBrk="1" hangingPunct="1"/>
            <a:r>
              <a:rPr lang="en-AU" smtClean="0"/>
              <a:t>ASKAP – MSF at the GUC</a:t>
            </a:r>
          </a:p>
        </p:txBody>
      </p:sp>
      <p:pic>
        <p:nvPicPr>
          <p:cNvPr id="7" name="Picture 6" descr="DSC019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310"/>
            <a:ext cx="9144000" cy="6085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Overview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7763" y="1166813"/>
            <a:ext cx="7550150" cy="5214937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Science Goals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Scope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Location – the Murchison Radio-astronomy Observatory 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Progress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Antennas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Phased Array Feeds (PAFs)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Digital Systems 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Network connection to Pawsey HPC Centre for SKA Science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Computing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Infrastructure and Power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Support Facility (Geraldton)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>
                <a:solidFill>
                  <a:srgbClr val="FF0000"/>
                </a:solidFill>
              </a:rPr>
              <a:t>ASKAP Design Enhancements – Mark II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Current Status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endParaRPr lang="en-AU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Design Enhancement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166" y="1023704"/>
            <a:ext cx="7550150" cy="5214937"/>
          </a:xfrm>
        </p:spPr>
        <p:txBody>
          <a:bodyPr/>
          <a:lstStyle/>
          <a:p>
            <a:pPr marL="814388" lvl="1" indent="-457200">
              <a:lnSpc>
                <a:spcPct val="90000"/>
              </a:lnSpc>
              <a:buNone/>
            </a:pPr>
            <a:endParaRPr lang="en-AU" smtClean="0"/>
          </a:p>
          <a:p>
            <a:pPr marL="457200" indent="-457200">
              <a:lnSpc>
                <a:spcPct val="90000"/>
              </a:lnSpc>
              <a:buNone/>
            </a:pPr>
            <a:r>
              <a:rPr lang="en-AU" smtClean="0"/>
              <a:t>ASKAP:</a:t>
            </a:r>
          </a:p>
          <a:p>
            <a:pPr marL="457200" indent="-457200">
              <a:lnSpc>
                <a:spcPct val="90000"/>
              </a:lnSpc>
              <a:buNone/>
            </a:pPr>
            <a:r>
              <a:rPr lang="en-AU" smtClean="0"/>
              <a:t> - rapid research and development cycles in all areas:</a:t>
            </a:r>
          </a:p>
          <a:p>
            <a:pPr marL="457200" indent="-457200">
              <a:lnSpc>
                <a:spcPct val="90000"/>
              </a:lnSpc>
              <a:buNone/>
            </a:pPr>
            <a:r>
              <a:rPr lang="en-AU" smtClean="0"/>
              <a:t>	- PAFs – chequerboards, LNAs etc</a:t>
            </a:r>
          </a:p>
          <a:p>
            <a:pPr marL="457200" indent="-457200">
              <a:lnSpc>
                <a:spcPct val="90000"/>
              </a:lnSpc>
              <a:buNone/>
            </a:pPr>
            <a:r>
              <a:rPr lang="en-AU" smtClean="0"/>
              <a:t>	- Data Transport – “ribbon” fibres, analog over fibre</a:t>
            </a:r>
          </a:p>
          <a:p>
            <a:pPr marL="457200" indent="-457200">
              <a:lnSpc>
                <a:spcPct val="90000"/>
              </a:lnSpc>
              <a:buNone/>
            </a:pPr>
            <a:r>
              <a:rPr lang="en-AU" smtClean="0"/>
              <a:t>	- Digital Systems </a:t>
            </a:r>
          </a:p>
          <a:p>
            <a:pPr marL="457200" indent="-457200">
              <a:lnSpc>
                <a:spcPct val="90000"/>
              </a:lnSpc>
              <a:buNone/>
            </a:pPr>
            <a:r>
              <a:rPr lang="en-AU" smtClean="0"/>
              <a:t>	- Computing</a:t>
            </a:r>
          </a:p>
          <a:p>
            <a:pPr marL="457200" indent="-457200">
              <a:lnSpc>
                <a:spcPct val="90000"/>
              </a:lnSpc>
              <a:buNone/>
            </a:pPr>
            <a:endParaRPr lang="en-AU" smtClean="0"/>
          </a:p>
          <a:p>
            <a:pPr marL="457200" indent="-457200">
              <a:lnSpc>
                <a:spcPct val="90000"/>
              </a:lnSpc>
              <a:buNone/>
            </a:pPr>
            <a:r>
              <a:rPr lang="en-AU" smtClean="0"/>
              <a:t> - New technologies coming on line quickly</a:t>
            </a:r>
          </a:p>
          <a:p>
            <a:pPr marL="457200" indent="-457200">
              <a:lnSpc>
                <a:spcPct val="90000"/>
              </a:lnSpc>
              <a:buNone/>
            </a:pPr>
            <a:r>
              <a:rPr lang="en-AU" smtClean="0"/>
              <a:t>	- laser modulation allowing RFoF economically (factor of 45</a:t>
            </a:r>
          </a:p>
          <a:p>
            <a:pPr marL="457200" indent="-457200">
              <a:lnSpc>
                <a:spcPct val="90000"/>
              </a:lnSpc>
              <a:buNone/>
            </a:pPr>
            <a:r>
              <a:rPr lang="en-AU" smtClean="0"/>
              <a:t>	  drop in price in 24 months !)</a:t>
            </a:r>
          </a:p>
          <a:p>
            <a:pPr marL="457200" indent="-457200">
              <a:lnSpc>
                <a:spcPct val="90000"/>
              </a:lnSpc>
              <a:buNone/>
            </a:pPr>
            <a:r>
              <a:rPr lang="en-AU" smtClean="0"/>
              <a:t>	- V7 of Xilinx FPGA family</a:t>
            </a:r>
          </a:p>
          <a:p>
            <a:pPr marL="457200" indent="-457200">
              <a:lnSpc>
                <a:spcPct val="90000"/>
              </a:lnSpc>
              <a:buNone/>
            </a:pPr>
            <a:r>
              <a:rPr lang="en-AU" smtClean="0"/>
              <a:t>	- Analog to Digital Convertors</a:t>
            </a:r>
          </a:p>
          <a:p>
            <a:pPr marL="457200" indent="-457200">
              <a:lnSpc>
                <a:spcPct val="90000"/>
              </a:lnSpc>
              <a:buNone/>
            </a:pPr>
            <a:endParaRPr lang="en-AU" smtClean="0"/>
          </a:p>
          <a:p>
            <a:pPr marL="814388" lvl="1" indent="-457200">
              <a:lnSpc>
                <a:spcPct val="90000"/>
              </a:lnSpc>
              <a:buAutoNum type="arabicPeriod"/>
            </a:pPr>
            <a:endParaRPr lang="en-AU" smtClean="0"/>
          </a:p>
          <a:p>
            <a:pPr marL="814388" lvl="1" indent="-457200">
              <a:lnSpc>
                <a:spcPct val="90000"/>
              </a:lnSpc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endParaRPr lang="en-AU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166" y="1023704"/>
            <a:ext cx="7550150" cy="5214937"/>
          </a:xfrm>
        </p:spPr>
        <p:txBody>
          <a:bodyPr/>
          <a:lstStyle/>
          <a:p>
            <a:pPr marL="814388" lvl="1" indent="-457200">
              <a:lnSpc>
                <a:spcPct val="90000"/>
              </a:lnSpc>
              <a:buNone/>
            </a:pPr>
            <a:endParaRPr lang="en-AU" smtClean="0"/>
          </a:p>
          <a:p>
            <a:pPr marL="457200" indent="-457200">
              <a:lnSpc>
                <a:spcPct val="90000"/>
              </a:lnSpc>
              <a:buNone/>
            </a:pPr>
            <a:r>
              <a:rPr lang="en-AU" smtClean="0"/>
              <a:t>ASKAP Design Enhancements (ADE)</a:t>
            </a:r>
          </a:p>
          <a:p>
            <a:pPr marL="814388" lvl="1" indent="-457200">
              <a:lnSpc>
                <a:spcPct val="90000"/>
              </a:lnSpc>
              <a:buAutoNum type="arabicPeriod"/>
            </a:pPr>
            <a:r>
              <a:rPr lang="en-AU" smtClean="0"/>
              <a:t>Apply “Lessons learnt” from current PAF knowledge, BETA etc. Areas include:</a:t>
            </a:r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	- mechanical packaging, size, impacts of RFoF, cooling etc</a:t>
            </a:r>
          </a:p>
          <a:p>
            <a:pPr marL="814388" lvl="1" indent="-457200">
              <a:lnSpc>
                <a:spcPct val="90000"/>
              </a:lnSpc>
              <a:buNone/>
            </a:pPr>
            <a:endParaRPr lang="en-AU" smtClean="0"/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2.   Incorporate new technologies</a:t>
            </a:r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	- RF over Fibre</a:t>
            </a:r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		- recent rapid price drop of optical components </a:t>
            </a:r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		- minimise cable loses, stability,</a:t>
            </a:r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		- continuous fibre from PAF to beamformer in central building</a:t>
            </a:r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		- removes 95% of equipment from pedestal – cooling, RFI, elec</a:t>
            </a:r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	- Virtex 7 – newest Xilinx FPGA family – factor of 4++ reductio</a:t>
            </a:r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	- Direct sampling – deletes entire heterodyning sub-system</a:t>
            </a:r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	- Mk II systems will be compatible with Mk I (12 PAF observing)</a:t>
            </a:r>
          </a:p>
          <a:p>
            <a:pPr marL="814388" lvl="1" indent="-457200">
              <a:lnSpc>
                <a:spcPct val="90000"/>
              </a:lnSpc>
              <a:buNone/>
            </a:pPr>
            <a:endParaRPr lang="en-AU" smtClean="0"/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Build and install 6 of these new Mk II designed systems on ASKAP</a:t>
            </a:r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Antennas by March 2013</a:t>
            </a:r>
          </a:p>
          <a:p>
            <a:pPr marL="814388" lvl="1" indent="-457200">
              <a:lnSpc>
                <a:spcPct val="90000"/>
              </a:lnSpc>
              <a:buNone/>
            </a:pPr>
            <a:endParaRPr lang="en-AU" smtClean="0"/>
          </a:p>
          <a:p>
            <a:pPr marL="814388" lvl="1" indent="-457200">
              <a:lnSpc>
                <a:spcPct val="90000"/>
              </a:lnSpc>
              <a:buAutoNum type="arabicPeriod"/>
            </a:pPr>
            <a:endParaRPr lang="en-AU" smtClean="0"/>
          </a:p>
          <a:p>
            <a:pPr marL="814388" lvl="1" indent="-457200">
              <a:lnSpc>
                <a:spcPct val="90000"/>
              </a:lnSpc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endParaRPr lang="en-AU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9133" y="1158815"/>
            <a:ext cx="7550150" cy="5214937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None/>
            </a:pPr>
            <a:r>
              <a:rPr lang="en-AU" smtClean="0"/>
              <a:t>Components to the plan: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AU" smtClean="0"/>
              <a:t>Complete BETA, including:</a:t>
            </a:r>
          </a:p>
          <a:p>
            <a:pPr marL="814388" lvl="1" indent="-457200">
              <a:lnSpc>
                <a:spcPct val="90000"/>
              </a:lnSpc>
              <a:buFontTx/>
              <a:buAutoNum type="arabicPeriod"/>
            </a:pPr>
            <a:r>
              <a:rPr lang="en-AU" smtClean="0"/>
              <a:t>6 antennas with Mk I (existing) PAFs and Digital systems</a:t>
            </a:r>
          </a:p>
          <a:p>
            <a:pPr marL="814388" lvl="1" indent="-457200">
              <a:lnSpc>
                <a:spcPct val="90000"/>
              </a:lnSpc>
              <a:buFontTx/>
              <a:buAutoNum type="arabicPeriod"/>
            </a:pPr>
            <a:r>
              <a:rPr lang="en-AU" smtClean="0"/>
              <a:t>36 antennas + infrastructure (pads, power and fibre)</a:t>
            </a:r>
          </a:p>
          <a:p>
            <a:pPr marL="814388" lvl="1" indent="-457200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infrastructure, fibre link to Geraldton, building, MSF, Power station</a:t>
            </a:r>
          </a:p>
          <a:p>
            <a:pPr marL="814388" lvl="1" indent="-457200">
              <a:lnSpc>
                <a:spcPct val="90000"/>
              </a:lnSpc>
              <a:buFontTx/>
              <a:buAutoNum type="arabicPeriod"/>
            </a:pPr>
            <a:r>
              <a:rPr lang="en-AU" smtClean="0"/>
              <a:t>Commissioning – and learning how to do astronomy with PAFs and beamformers </a:t>
            </a:r>
          </a:p>
          <a:p>
            <a:pPr marL="814388" lvl="1" indent="-457200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AU" smtClean="0"/>
              <a:t>ASKAP Design Enhancements (ADE)</a:t>
            </a:r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 Apply learning from ASKAP, including;</a:t>
            </a:r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	- RFoF (“RF over fibre”)</a:t>
            </a:r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	- PAF – RFoF-ready, high frequency improvement, re-packaging</a:t>
            </a:r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	- Digital systems (Virtex 7, leaner, faster, cheaper)</a:t>
            </a:r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	- Equip additional 6 antennas with new Mk II PAFs (March2013)</a:t>
            </a:r>
          </a:p>
          <a:p>
            <a:pPr marL="814388" lvl="1" indent="-457200">
              <a:lnSpc>
                <a:spcPct val="90000"/>
              </a:lnSpc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endParaRPr lang="en-AU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9133" y="1158815"/>
            <a:ext cx="7550150" cy="5214937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None/>
            </a:pPr>
            <a:r>
              <a:rPr lang="en-AU" smtClean="0"/>
              <a:t>Components to the plan:</a:t>
            </a:r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AU" smtClean="0"/>
              <a:t>Complete BETA, including:</a:t>
            </a:r>
          </a:p>
          <a:p>
            <a:pPr marL="814388" lvl="1" indent="-457200">
              <a:lnSpc>
                <a:spcPct val="90000"/>
              </a:lnSpc>
              <a:buFontTx/>
              <a:buAutoNum type="arabicPeriod"/>
            </a:pPr>
            <a:r>
              <a:rPr lang="en-AU" smtClean="0"/>
              <a:t>6 antennas with Mk I (existing) PAFs and Digital systems</a:t>
            </a:r>
          </a:p>
          <a:p>
            <a:pPr marL="814388" lvl="1" indent="-457200">
              <a:lnSpc>
                <a:spcPct val="90000"/>
              </a:lnSpc>
              <a:buFontTx/>
              <a:buAutoNum type="arabicPeriod"/>
            </a:pPr>
            <a:r>
              <a:rPr lang="en-AU" smtClean="0"/>
              <a:t>36 antennas + infrastructure (pads, power and fibre)</a:t>
            </a:r>
          </a:p>
          <a:p>
            <a:pPr marL="814388" lvl="1" indent="-457200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infrastructure, fibre link to Geraldton, building, MSF, Power station</a:t>
            </a:r>
          </a:p>
          <a:p>
            <a:pPr marL="814388" lvl="1" indent="-457200">
              <a:lnSpc>
                <a:spcPct val="90000"/>
              </a:lnSpc>
              <a:buFontTx/>
              <a:buAutoNum type="arabicPeriod"/>
            </a:pPr>
            <a:r>
              <a:rPr lang="en-AU" smtClean="0">
                <a:solidFill>
                  <a:srgbClr val="FF0000"/>
                </a:solidFill>
              </a:rPr>
              <a:t>Commissioning – and learning how to do astronomy with PAFs and beamformers </a:t>
            </a:r>
          </a:p>
          <a:p>
            <a:pPr marL="814388" lvl="1" indent="-457200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>
              <a:lnSpc>
                <a:spcPct val="90000"/>
              </a:lnSpc>
              <a:buFontTx/>
              <a:buAutoNum type="arabicPeriod"/>
            </a:pPr>
            <a:r>
              <a:rPr lang="en-AU" smtClean="0"/>
              <a:t>ASKAP Design Enhancements (ADE)</a:t>
            </a:r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 Apply learning from ASKAP, including;</a:t>
            </a:r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	- RFoF (“RF over fibre”)</a:t>
            </a:r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	- PAF – RFoF-ready, high frequency improvement, re-packaging</a:t>
            </a:r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	- Digital systems (Virtex 7, leaner, faster, cheaper)</a:t>
            </a:r>
          </a:p>
          <a:p>
            <a:pPr marL="814388" lvl="1" indent="-457200">
              <a:lnSpc>
                <a:spcPct val="90000"/>
              </a:lnSpc>
              <a:buNone/>
            </a:pPr>
            <a:r>
              <a:rPr lang="en-AU" smtClean="0"/>
              <a:t>	- Equip additional 6 antennas with new Mk II PAFs (March2013)</a:t>
            </a:r>
          </a:p>
          <a:p>
            <a:pPr marL="814388" lvl="1" indent="-457200">
              <a:lnSpc>
                <a:spcPct val="90000"/>
              </a:lnSpc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endParaRPr lang="en-AU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– What is it 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860" y="1051366"/>
            <a:ext cx="7740816" cy="5214937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en-AU" smtClean="0"/>
              <a:t>It consists of :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en-AU" smtClean="0"/>
              <a:t>	- 36 separate 12 metre diameter antennas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en-AU" smtClean="0"/>
              <a:t>	- each with a completely new “radio camera” (Phased Array  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en-AU" smtClean="0"/>
              <a:t>	  Feed) to provide wide-field imaging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en-AU" smtClean="0"/>
              <a:t> 	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en-AU" smtClean="0"/>
              <a:t>	- massive fibre optic based data transmission system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en-AU" smtClean="0"/>
              <a:t> 	- custom design “supercomputer” for early data reduction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en-AU" smtClean="0"/>
              <a:t>	- SKA compliant fibre connection to Geraldton and onwards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en-AU" smtClean="0"/>
              <a:t>	- computer pipeline software for data reduction =&gt; imaging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r>
              <a:rPr lang="en-AU" smtClean="0"/>
              <a:t>	- infrastructure, including roads, buildings, power  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814388" lvl="1" indent="-457200">
              <a:lnSpc>
                <a:spcPct val="90000"/>
              </a:lnSpc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endParaRPr lang="en-AU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/>
              <a:t>ASKAP Overview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7763" y="1166813"/>
            <a:ext cx="7550150" cy="5214937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Science Goals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Scope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ASKAP Location – the Murchison Radio-astronomy Observatory 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/>
              <a:t>Progress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Antennas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Phased Array Feeds (PAFs)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Digital Systems 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Network connection to Pawsey HPC Centre for SKA Science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Computing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Infrastructure and Power</a:t>
            </a:r>
          </a:p>
          <a:p>
            <a:pPr marL="815975" lvl="1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mtClean="0"/>
              <a:t>MRO Support Facility (Geraldton)</a:t>
            </a:r>
          </a:p>
          <a:p>
            <a:pPr marL="457200" indent="-457200" eaLnBrk="1" hangingPunct="1">
              <a:lnSpc>
                <a:spcPct val="90000"/>
              </a:lnSpc>
              <a:buNone/>
            </a:pPr>
            <a:endParaRPr lang="en-AU" sz="1800" smtClean="0">
              <a:solidFill>
                <a:schemeClr val="tx1"/>
              </a:solidFill>
            </a:endParaRP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>
                <a:solidFill>
                  <a:schemeClr val="tx1"/>
                </a:solidFill>
              </a:rPr>
              <a:t>ASKAP Design Enhancements – Mark II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z="1800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AU" sz="1800" smtClean="0">
                <a:solidFill>
                  <a:srgbClr val="FF0000"/>
                </a:solidFill>
              </a:rPr>
              <a:t>Current Status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endParaRPr lang="en-AU" smtClean="0"/>
          </a:p>
          <a:p>
            <a:pPr marL="457200" indent="-457200" eaLnBrk="1" hangingPunct="1">
              <a:lnSpc>
                <a:spcPct val="90000"/>
              </a:lnSpc>
              <a:buFontTx/>
              <a:buNone/>
            </a:pPr>
            <a:endParaRPr lang="en-AU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/>
              <a:t>CSIRO - ASKAP SKANZ 2012</a:t>
            </a:r>
            <a:endParaRPr lang="en-AU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ASKAP Key Milestone Overview</a:t>
            </a:r>
          </a:p>
        </p:txBody>
      </p:sp>
      <p:sp>
        <p:nvSpPr>
          <p:cNvPr id="95235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CSIRO - ASKAP SKANZ 2012</a:t>
            </a:r>
            <a:endParaRPr lang="en-AU" b="0" smtClean="0"/>
          </a:p>
        </p:txBody>
      </p:sp>
      <p:sp>
        <p:nvSpPr>
          <p:cNvPr id="95236" name="TextBox 7"/>
          <p:cNvSpPr txBox="1">
            <a:spLocks noChangeArrowheads="1"/>
          </p:cNvSpPr>
          <p:nvPr/>
        </p:nvSpPr>
        <p:spPr bwMode="auto">
          <a:xfrm>
            <a:off x="703263" y="1133475"/>
            <a:ext cx="8232775" cy="590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PAF on Parkes Testbed 12m		August 2011</a:t>
            </a:r>
          </a:p>
          <a:p>
            <a:endParaRPr lang="en-US"/>
          </a:p>
          <a:p>
            <a:r>
              <a:rPr lang="en-US"/>
              <a:t>PAF on MRO antenna 			October  2011 </a:t>
            </a:r>
          </a:p>
          <a:p>
            <a:endParaRPr lang="en-US"/>
          </a:p>
          <a:p>
            <a:r>
              <a:rPr lang="en-US"/>
              <a:t>Three Mk I PAF’s on BETA			March 2012</a:t>
            </a:r>
          </a:p>
          <a:p>
            <a:r>
              <a:rPr lang="en-US"/>
              <a:t>(digital systems included) </a:t>
            </a:r>
          </a:p>
          <a:p>
            <a:endParaRPr lang="en-US"/>
          </a:p>
          <a:p>
            <a:r>
              <a:rPr lang="en-US"/>
              <a:t>Six Mk I PAF’s (BETA)			May 2012</a:t>
            </a:r>
          </a:p>
          <a:p>
            <a:r>
              <a:rPr lang="en-US"/>
              <a:t>	</a:t>
            </a:r>
          </a:p>
          <a:p>
            <a:r>
              <a:rPr lang="en-US"/>
              <a:t>Limited BETA observing – start		</a:t>
            </a:r>
          </a:p>
          <a:p>
            <a:r>
              <a:rPr lang="en-US"/>
              <a:t>	</a:t>
            </a:r>
            <a:r>
              <a:rPr lang="en-US">
                <a:solidFill>
                  <a:srgbClr val="FF0000"/>
                </a:solidFill>
              </a:rPr>
              <a:t>- phase closure			April 2012</a:t>
            </a:r>
          </a:p>
          <a:p>
            <a:r>
              <a:rPr lang="en-US">
                <a:solidFill>
                  <a:srgbClr val="FF0000"/>
                </a:solidFill>
              </a:rPr>
              <a:t>	- commissioning focus</a:t>
            </a:r>
          </a:p>
          <a:p>
            <a:r>
              <a:rPr lang="en-US">
                <a:solidFill>
                  <a:srgbClr val="FF0000"/>
                </a:solidFill>
              </a:rPr>
              <a:t>	- aim is to generate basic data files</a:t>
            </a:r>
          </a:p>
          <a:p>
            <a:r>
              <a:rPr lang="en-US">
                <a:solidFill>
                  <a:srgbClr val="FF0000"/>
                </a:solidFill>
              </a:rPr>
              <a:t>	- primary BETA capability early 2012</a:t>
            </a:r>
          </a:p>
          <a:p>
            <a:r>
              <a:rPr lang="en-US">
                <a:solidFill>
                  <a:srgbClr val="FF0000"/>
                </a:solidFill>
              </a:rPr>
              <a:t>	- preliminary BETA data measurement sets Q3 2012 </a:t>
            </a:r>
          </a:p>
          <a:p>
            <a:endParaRPr lang="en-US"/>
          </a:p>
          <a:p>
            <a:r>
              <a:rPr lang="en-US"/>
              <a:t>MRO Infrastructure complete – February 2012</a:t>
            </a:r>
          </a:p>
          <a:p>
            <a:endParaRPr lang="en-US"/>
          </a:p>
          <a:p>
            <a:r>
              <a:rPr lang="en-US"/>
              <a:t>Six Mark II PAFs and Digital subsystems – March 2013 (total 12 PAFs)</a:t>
            </a:r>
          </a:p>
          <a:p>
            <a:endParaRPr lang="en-US"/>
          </a:p>
          <a:p>
            <a:r>
              <a:rPr lang="en-US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96260" name="Picture 4" descr="mrocsi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1" name="Text Box 6"/>
          <p:cNvSpPr txBox="1">
            <a:spLocks noChangeArrowheads="1"/>
          </p:cNvSpPr>
          <p:nvPr/>
        </p:nvSpPr>
        <p:spPr bwMode="auto">
          <a:xfrm>
            <a:off x="266700" y="1511300"/>
            <a:ext cx="8026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800" i="1"/>
              <a:t>We acknowledge the Wajarri Yamatji people as the traditional owners of the Observatory site.</a:t>
            </a:r>
          </a:p>
        </p:txBody>
      </p:sp>
      <p:sp>
        <p:nvSpPr>
          <p:cNvPr id="96262" name="Footer Placeholder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CSIRO - ASKAP SKANZ 2012</a:t>
            </a:r>
            <a:endParaRPr lang="en-AU" b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203116" y="107757"/>
            <a:ext cx="9144000" cy="6875463"/>
            <a:chOff x="4" y="-11"/>
            <a:chExt cx="5760" cy="4331"/>
          </a:xfrm>
        </p:grpSpPr>
        <p:pic>
          <p:nvPicPr>
            <p:cNvPr id="38918" name="Picture 22" descr="title_slide_070615_baronly"/>
            <p:cNvPicPr>
              <a:picLocks noChangeAspect="1" noChangeArrowheads="1"/>
            </p:cNvPicPr>
            <p:nvPr/>
          </p:nvPicPr>
          <p:blipFill>
            <a:blip r:embed="rId2"/>
            <a:srcRect t="12152" r="9892"/>
            <a:stretch>
              <a:fillRect/>
            </a:stretch>
          </p:blipFill>
          <p:spPr bwMode="auto">
            <a:xfrm>
              <a:off x="4" y="2387"/>
              <a:ext cx="5760" cy="1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38"/>
            <p:cNvGrpSpPr>
              <a:grpSpLocks/>
            </p:cNvGrpSpPr>
            <p:nvPr/>
          </p:nvGrpSpPr>
          <p:grpSpPr bwMode="auto">
            <a:xfrm>
              <a:off x="413" y="-11"/>
              <a:ext cx="259" cy="4331"/>
              <a:chOff x="413" y="-11"/>
              <a:chExt cx="259" cy="4331"/>
            </a:xfrm>
          </p:grpSpPr>
          <p:sp>
            <p:nvSpPr>
              <p:cNvPr id="38922" name="Line 24"/>
              <p:cNvSpPr>
                <a:spLocks noChangeShapeType="1"/>
              </p:cNvSpPr>
              <p:nvPr/>
            </p:nvSpPr>
            <p:spPr bwMode="auto">
              <a:xfrm rot="286749" flipH="1">
                <a:off x="655" y="-1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23" name="Line 25"/>
              <p:cNvSpPr>
                <a:spLocks noChangeShapeType="1"/>
              </p:cNvSpPr>
              <p:nvPr/>
            </p:nvSpPr>
            <p:spPr bwMode="auto">
              <a:xfrm rot="286749" flipH="1">
                <a:off x="573" y="-1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24" name="Line 26"/>
              <p:cNvSpPr>
                <a:spLocks noChangeShapeType="1"/>
              </p:cNvSpPr>
              <p:nvPr/>
            </p:nvSpPr>
            <p:spPr bwMode="auto">
              <a:xfrm rot="286749" flipH="1">
                <a:off x="613" y="-1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25" name="Line 27"/>
              <p:cNvSpPr>
                <a:spLocks noChangeShapeType="1"/>
              </p:cNvSpPr>
              <p:nvPr/>
            </p:nvSpPr>
            <p:spPr bwMode="auto">
              <a:xfrm rot="286749" flipH="1">
                <a:off x="533" y="-1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26" name="Line 28"/>
              <p:cNvSpPr>
                <a:spLocks noChangeShapeType="1"/>
              </p:cNvSpPr>
              <p:nvPr/>
            </p:nvSpPr>
            <p:spPr bwMode="auto">
              <a:xfrm rot="286749" flipH="1">
                <a:off x="451" y="-10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27" name="Line 29"/>
              <p:cNvSpPr>
                <a:spLocks noChangeShapeType="1"/>
              </p:cNvSpPr>
              <p:nvPr/>
            </p:nvSpPr>
            <p:spPr bwMode="auto">
              <a:xfrm rot="286749" flipH="1">
                <a:off x="491" y="-1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928" name="Line 30"/>
              <p:cNvSpPr>
                <a:spLocks noChangeShapeType="1"/>
              </p:cNvSpPr>
              <p:nvPr/>
            </p:nvSpPr>
            <p:spPr bwMode="auto">
              <a:xfrm rot="286749" flipH="1">
                <a:off x="413" y="-11"/>
                <a:ext cx="17" cy="4330"/>
              </a:xfrm>
              <a:prstGeom prst="line">
                <a:avLst/>
              </a:prstGeom>
              <a:noFill/>
              <a:ln w="635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8920" name="Text Box 6"/>
            <p:cNvSpPr txBox="1">
              <a:spLocks noChangeArrowheads="1"/>
            </p:cNvSpPr>
            <p:nvPr/>
          </p:nvSpPr>
          <p:spPr bwMode="auto">
            <a:xfrm>
              <a:off x="847" y="3682"/>
              <a:ext cx="3991" cy="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AU" sz="1500" b="1">
                  <a:solidFill>
                    <a:schemeClr val="accent1"/>
                  </a:solidFill>
                </a:rPr>
                <a:t>Antony Schinckel</a:t>
              </a:r>
            </a:p>
            <a:p>
              <a:pPr algn="r">
                <a:lnSpc>
                  <a:spcPct val="110000"/>
                </a:lnSpc>
              </a:pPr>
              <a:r>
                <a:rPr lang="en-AU" sz="1500"/>
                <a:t>Phone: 02 9372 4101</a:t>
              </a:r>
            </a:p>
            <a:p>
              <a:pPr algn="r">
                <a:lnSpc>
                  <a:spcPct val="110000"/>
                </a:lnSpc>
              </a:pPr>
              <a:r>
                <a:rPr lang="en-AU" sz="1500"/>
                <a:t>Email: antony.schinckel@csiro.au </a:t>
              </a:r>
            </a:p>
          </p:txBody>
        </p:sp>
        <p:pic>
          <p:nvPicPr>
            <p:cNvPr id="38921" name="Picture 36" descr="20070618_csiro702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48" y="3663"/>
              <a:ext cx="420" cy="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627188" y="4267200"/>
            <a:ext cx="7200900" cy="900113"/>
          </a:xfrm>
        </p:spPr>
        <p:txBody>
          <a:bodyPr/>
          <a:lstStyle/>
          <a:p>
            <a:pPr eaLnBrk="1" hangingPunct="1"/>
            <a:r>
              <a:rPr lang="en-AU" sz="4400" smtClean="0"/>
              <a:t>Thank you</a:t>
            </a:r>
          </a:p>
        </p:txBody>
      </p:sp>
      <p:sp>
        <p:nvSpPr>
          <p:cNvPr id="38916" name="Footer Placeholder 1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CSIRO - ASKAP SKANZ 2012</a:t>
            </a:r>
            <a:endParaRPr lang="en-AU" b="0" smtClean="0"/>
          </a:p>
        </p:txBody>
      </p:sp>
      <p:pic>
        <p:nvPicPr>
          <p:cNvPr id="38917" name="Picture 13" descr="IMG_6796finala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21100" y="1127125"/>
            <a:ext cx="177641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585170" y="288236"/>
            <a:ext cx="6128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More information:   www.atnf.csiro.au/projects/askap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Text Box 2"/>
          <p:cNvSpPr txBox="1">
            <a:spLocks noChangeArrowheads="1"/>
          </p:cNvSpPr>
          <p:nvPr/>
        </p:nvSpPr>
        <p:spPr bwMode="auto">
          <a:xfrm>
            <a:off x="695325" y="1428750"/>
            <a:ext cx="8693150" cy="4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AU" sz="2400" b="1"/>
              <a:t>A sensitive wide field-of-view telescope</a:t>
            </a:r>
            <a:endParaRPr lang="en-AU" sz="900" b="1"/>
          </a:p>
          <a:p>
            <a:r>
              <a:rPr lang="en-AU" b="1"/>
              <a:t>Number of dishes		36 </a:t>
            </a:r>
          </a:p>
          <a:p>
            <a:r>
              <a:rPr lang="en-AU" b="1"/>
              <a:t>Dish diameter	 		12 m</a:t>
            </a:r>
          </a:p>
          <a:p>
            <a:r>
              <a:rPr lang="en-AU" b="1"/>
              <a:t>Max baseline	 		6km</a:t>
            </a:r>
          </a:p>
          <a:p>
            <a:r>
              <a:rPr lang="en-AU" b="1"/>
              <a:t>Resolution			10</a:t>
            </a:r>
            <a:r>
              <a:rPr lang="en-AU" b="1">
                <a:sym typeface="Verdana" charset="0"/>
              </a:rPr>
              <a:t>” (6km array), 30” (2km core)</a:t>
            </a:r>
          </a:p>
          <a:p>
            <a:endParaRPr lang="en-AU" sz="900" b="1">
              <a:solidFill>
                <a:srgbClr val="FF0000"/>
              </a:solidFill>
            </a:endParaRPr>
          </a:p>
          <a:p>
            <a:r>
              <a:rPr lang="en-AU" b="1"/>
              <a:t>Sensitivity			70 m</a:t>
            </a:r>
            <a:r>
              <a:rPr lang="en-AU" b="1" baseline="30000"/>
              <a:t>2</a:t>
            </a:r>
            <a:r>
              <a:rPr lang="en-AU" b="1"/>
              <a:t>/K</a:t>
            </a:r>
          </a:p>
          <a:p>
            <a:r>
              <a:rPr lang="en-AU" b="1"/>
              <a:t>Field of View			30 deg</a:t>
            </a:r>
            <a:r>
              <a:rPr lang="en-AU" b="1" baseline="30000"/>
              <a:t>2</a:t>
            </a:r>
          </a:p>
          <a:p>
            <a:r>
              <a:rPr lang="en-AU" b="1"/>
              <a:t>Speed				1.5x10</a:t>
            </a:r>
            <a:r>
              <a:rPr lang="en-AU" b="1" baseline="30000"/>
              <a:t>5</a:t>
            </a:r>
            <a:r>
              <a:rPr lang="en-AU" b="1"/>
              <a:t> m</a:t>
            </a:r>
            <a:r>
              <a:rPr lang="en-AU" b="1" baseline="30000"/>
              <a:t>4</a:t>
            </a:r>
            <a:r>
              <a:rPr lang="en-AU" b="1"/>
              <a:t>/K</a:t>
            </a:r>
            <a:r>
              <a:rPr lang="en-AU" b="1" baseline="30000"/>
              <a:t>2.</a:t>
            </a:r>
            <a:r>
              <a:rPr lang="en-AU" b="1"/>
              <a:t>deg</a:t>
            </a:r>
            <a:r>
              <a:rPr lang="en-AU" b="1" baseline="30000"/>
              <a:t>2</a:t>
            </a:r>
          </a:p>
          <a:p>
            <a:endParaRPr lang="en-AU" sz="900" b="1"/>
          </a:p>
          <a:p>
            <a:r>
              <a:rPr lang="en-AU" b="1"/>
              <a:t>Observing frequency		700 – 1800 MHz</a:t>
            </a:r>
          </a:p>
          <a:p>
            <a:r>
              <a:rPr lang="en-AU" b="1"/>
              <a:t>Processed Bandwidth		300 MHz</a:t>
            </a:r>
          </a:p>
          <a:p>
            <a:r>
              <a:rPr lang="en-AU" b="1"/>
              <a:t>Channels			16k</a:t>
            </a:r>
          </a:p>
          <a:p>
            <a:r>
              <a:rPr lang="en-AU" b="1"/>
              <a:t>Focal Plane Phased Array 	188 elements (94 dual pol)</a:t>
            </a:r>
          </a:p>
          <a:p>
            <a:endParaRPr lang="en-AU" b="1"/>
          </a:p>
          <a:p>
            <a:r>
              <a:rPr lang="en-AU"/>
              <a:t>		</a:t>
            </a:r>
          </a:p>
        </p:txBody>
      </p:sp>
      <p:sp>
        <p:nvSpPr>
          <p:cNvPr id="1097731" name="Text Box 3"/>
          <p:cNvSpPr txBox="1">
            <a:spLocks noChangeArrowheads="1"/>
          </p:cNvSpPr>
          <p:nvPr/>
        </p:nvSpPr>
        <p:spPr bwMode="auto">
          <a:xfrm>
            <a:off x="1022350" y="269875"/>
            <a:ext cx="51419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AU" sz="2800" b="1">
                <a:solidFill>
                  <a:schemeClr val="bg1"/>
                </a:solidFill>
              </a:rPr>
              <a:t>ASKAP Design Specification</a:t>
            </a:r>
            <a:r>
              <a:rPr lang="en-AU" sz="3200" b="1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97732" name="Picture 4" descr="Card_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4650" y="5326063"/>
            <a:ext cx="2536825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33" name="Picture 5" descr="Card_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300663"/>
            <a:ext cx="2917825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34" name="Picture 6" descr="Card_ima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3050" y="5300663"/>
            <a:ext cx="2917825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35" name="Picture 7" descr="Card_imag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8850" y="5287963"/>
            <a:ext cx="29416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7736" name="Picture 8" descr="Card_ima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0463" y="5308600"/>
            <a:ext cx="2903537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7737" name="Text Box 9"/>
          <p:cNvSpPr txBox="1">
            <a:spLocks noChangeArrowheads="1"/>
          </p:cNvSpPr>
          <p:nvPr/>
        </p:nvSpPr>
        <p:spPr bwMode="auto">
          <a:xfrm>
            <a:off x="6480175" y="1997075"/>
            <a:ext cx="2278063" cy="6508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AU" b="1"/>
              <a:t>Dish area = 4072m</a:t>
            </a:r>
            <a:r>
              <a:rPr lang="en-AU" b="1" baseline="30000"/>
              <a:t>2</a:t>
            </a:r>
          </a:p>
          <a:p>
            <a:pPr algn="ctr"/>
            <a:r>
              <a:rPr lang="en-AU" b="1"/>
              <a:t>630 Pairs of dishes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CSIRO - ASKAP SKANZ 2012</a:t>
            </a:r>
            <a:endParaRPr lang="en-AU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SKAPPowerPointTemplate1">
  <a:themeElements>
    <a:clrScheme name="onecsiro_powerpoint_070705 13">
      <a:dk1>
        <a:srgbClr val="000000"/>
      </a:dk1>
      <a:lt1>
        <a:srgbClr val="FFFFFF"/>
      </a:lt1>
      <a:dk2>
        <a:srgbClr val="FFFFFF"/>
      </a:dk2>
      <a:lt2>
        <a:srgbClr val="999999"/>
      </a:lt2>
      <a:accent1>
        <a:srgbClr val="0099CC"/>
      </a:accent1>
      <a:accent2>
        <a:srgbClr val="BED600"/>
      </a:accent2>
      <a:accent3>
        <a:srgbClr val="FFFFFF"/>
      </a:accent3>
      <a:accent4>
        <a:srgbClr val="000000"/>
      </a:accent4>
      <a:accent5>
        <a:srgbClr val="AACAE2"/>
      </a:accent5>
      <a:accent6>
        <a:srgbClr val="ACC200"/>
      </a:accent6>
      <a:hlink>
        <a:srgbClr val="CB5056"/>
      </a:hlink>
      <a:folHlink>
        <a:srgbClr val="EBAB00"/>
      </a:folHlink>
    </a:clrScheme>
    <a:fontScheme name="onecsiro_powerpoint_0707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necsiro_powerpoint_07070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ecsiro_powerpoint_07070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ecsiro_powerpoint_070705 13">
        <a:dk1>
          <a:srgbClr val="000000"/>
        </a:dk1>
        <a:lt1>
          <a:srgbClr val="FFFFFF"/>
        </a:lt1>
        <a:dk2>
          <a:srgbClr val="FFFFFF"/>
        </a:dk2>
        <a:lt2>
          <a:srgbClr val="999999"/>
        </a:lt2>
        <a:accent1>
          <a:srgbClr val="0099CC"/>
        </a:accent1>
        <a:accent2>
          <a:srgbClr val="BED600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ACC200"/>
        </a:accent6>
        <a:hlink>
          <a:srgbClr val="CB5056"/>
        </a:hlink>
        <a:folHlink>
          <a:srgbClr val="EBAB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ASKAPPowerPointTemplate1.potx</Template>
  <TotalTime>10910</TotalTime>
  <Words>2800</Words>
  <Application>Microsoft Office PowerPoint</Application>
  <PresentationFormat>On-screen Show (4:3)</PresentationFormat>
  <Paragraphs>850</Paragraphs>
  <Slides>83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3" baseType="lpstr">
      <vt:lpstr>Arial Unicode MS</vt:lpstr>
      <vt:lpstr>ＭＳ Ｐゴシック</vt:lpstr>
      <vt:lpstr>Arial</vt:lpstr>
      <vt:lpstr>Arial Black</vt:lpstr>
      <vt:lpstr>Comic Sans MS</vt:lpstr>
      <vt:lpstr>Verdana</vt:lpstr>
      <vt:lpstr>Wingdings</vt:lpstr>
      <vt:lpstr>ASKAPPowerPointTemplate1</vt:lpstr>
      <vt:lpstr>???</vt:lpstr>
      <vt:lpstr>???</vt:lpstr>
      <vt:lpstr>The Australian SKA Pathfinder </vt:lpstr>
      <vt:lpstr>ASKAP Overview</vt:lpstr>
      <vt:lpstr>ASKAP – Why are we building it ?</vt:lpstr>
      <vt:lpstr>Square Kilometer Array</vt:lpstr>
      <vt:lpstr>Australian SKA Pathfinder (ASKAP)</vt:lpstr>
      <vt:lpstr>Exploration of the Universe</vt:lpstr>
      <vt:lpstr>ASKAP Overview</vt:lpstr>
      <vt:lpstr>ASKAP – What is it ?</vt:lpstr>
      <vt:lpstr>PowerPoint Presentation</vt:lpstr>
      <vt:lpstr>PowerPoint Presentation</vt:lpstr>
      <vt:lpstr>Phased Array Feed</vt:lpstr>
      <vt:lpstr>PowerPoint Presentation</vt:lpstr>
      <vt:lpstr>ASKAP Overview</vt:lpstr>
      <vt:lpstr>Why remote Western Australia ? - the RFI environment !</vt:lpstr>
      <vt:lpstr>Murchison Radio Observatory</vt:lpstr>
      <vt:lpstr>ASKAP Why the Murchison ?</vt:lpstr>
      <vt:lpstr>ASKAP Overview</vt:lpstr>
      <vt:lpstr>ASKAP – Antennas</vt:lpstr>
      <vt:lpstr>ASKAP Antennas – 27 – 36 in manufacture</vt:lpstr>
      <vt:lpstr>ASKAP Antennas</vt:lpstr>
      <vt:lpstr>ASKAP Antennas</vt:lpstr>
      <vt:lpstr>ASKAP Antennas</vt:lpstr>
      <vt:lpstr>ASKAP Antennas</vt:lpstr>
      <vt:lpstr>ASKAP Antennas</vt:lpstr>
      <vt:lpstr>ASKAP Antennas</vt:lpstr>
      <vt:lpstr>PowerPoint Presentation</vt:lpstr>
      <vt:lpstr>ASKAP Overview</vt:lpstr>
      <vt:lpstr>ASKAP – Phased Array Feed Receiver </vt:lpstr>
      <vt:lpstr>PowerPoint Presentation</vt:lpstr>
      <vt:lpstr>PowerPoint Presentation</vt:lpstr>
      <vt:lpstr>PowerPoint Presentation</vt:lpstr>
      <vt:lpstr>PowerPoint Presentation</vt:lpstr>
      <vt:lpstr>ASKAP Overview</vt:lpstr>
      <vt:lpstr>ASKAP – Digital Systems II</vt:lpstr>
      <vt:lpstr>ASKAP – Digital Systems</vt:lpstr>
      <vt:lpstr>ASKAP – Digital Systems</vt:lpstr>
      <vt:lpstr>ASKAP – Digital Systems</vt:lpstr>
      <vt:lpstr>ASKAP Overview</vt:lpstr>
      <vt:lpstr>ASKAP – Fibre MRO to Geraldton to Perth</vt:lpstr>
      <vt:lpstr>ASKAP System and Data Flow</vt:lpstr>
      <vt:lpstr>ASKAP System and Data Flow</vt:lpstr>
      <vt:lpstr>ASKAP Fibre link: MRO to Geraldton</vt:lpstr>
      <vt:lpstr>PowerPoint Presentation</vt:lpstr>
      <vt:lpstr>ASKAP Overview</vt:lpstr>
      <vt:lpstr>ASKAP – Computing</vt:lpstr>
      <vt:lpstr>ASKAP – Pawsey Centre</vt:lpstr>
      <vt:lpstr>PowerPoint Presentation</vt:lpstr>
      <vt:lpstr>PowerPoint Presentation</vt:lpstr>
      <vt:lpstr>ASKAP Overview</vt:lpstr>
      <vt:lpstr>ASKAP – MRO Construction</vt:lpstr>
      <vt:lpstr>ASKAP – Wajarri Naming Ceremony</vt:lpstr>
      <vt:lpstr>ASKAP – Wajarri Naming Ceremony</vt:lpstr>
      <vt:lpstr>ASKAP – Wajarri Naming Ceremony</vt:lpstr>
      <vt:lpstr>PowerPoint Presentation</vt:lpstr>
      <vt:lpstr>PowerPoint Presentation</vt:lpstr>
      <vt:lpstr>PowerPoint Presentation</vt:lpstr>
      <vt:lpstr>PowerPoint Presentation</vt:lpstr>
      <vt:lpstr>MRO – Control Building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ASKAP Overview</vt:lpstr>
      <vt:lpstr>MRO - Power Generation</vt:lpstr>
      <vt:lpstr>MRO Power Station Building Design</vt:lpstr>
      <vt:lpstr>Horizon Power – Marble Bar hybrid station</vt:lpstr>
      <vt:lpstr>MRO Power Station Site Layout</vt:lpstr>
      <vt:lpstr>ASKAP Overview</vt:lpstr>
      <vt:lpstr>ASKAP – MSF at the Geraldton University Centre</vt:lpstr>
      <vt:lpstr>ASKAP – MSF at the GUC</vt:lpstr>
      <vt:lpstr>ASKAP – MSF at the GUC</vt:lpstr>
      <vt:lpstr>ASKAP – MSF at the GUC</vt:lpstr>
      <vt:lpstr>ASKAP Overview</vt:lpstr>
      <vt:lpstr>ASKAP Design Enhancement</vt:lpstr>
      <vt:lpstr>ASKAP</vt:lpstr>
      <vt:lpstr>ASKAP </vt:lpstr>
      <vt:lpstr>ASKAP </vt:lpstr>
      <vt:lpstr>ASKAP Overview</vt:lpstr>
      <vt:lpstr>ASKAP Key Milestone Overview</vt:lpstr>
      <vt:lpstr>PowerPoint Presentation</vt:lpstr>
      <vt:lpstr>Thank you</vt:lpstr>
    </vt:vector>
  </TitlesOfParts>
  <Company>CSIRO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Title, Arial Regular 29pt Sub title, Arial Regular 24pt</dc:title>
  <dc:creator>Antony Schinckel</dc:creator>
  <cp:lastModifiedBy>Sang Lee</cp:lastModifiedBy>
  <cp:revision>131</cp:revision>
  <cp:lastPrinted>2012-02-08T21:27:32Z</cp:lastPrinted>
  <dcterms:created xsi:type="dcterms:W3CDTF">2012-02-13T18:53:22Z</dcterms:created>
  <dcterms:modified xsi:type="dcterms:W3CDTF">2016-07-26T02:34:48Z</dcterms:modified>
</cp:coreProperties>
</file>